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60" r:id="rId2"/>
    <p:sldId id="261" r:id="rId3"/>
    <p:sldId id="277" r:id="rId4"/>
    <p:sldId id="280" r:id="rId5"/>
    <p:sldId id="281" r:id="rId6"/>
    <p:sldId id="282" r:id="rId7"/>
    <p:sldId id="283" r:id="rId8"/>
    <p:sldId id="284" r:id="rId9"/>
    <p:sldId id="285" r:id="rId10"/>
    <p:sldId id="286" r:id="rId11"/>
    <p:sldId id="303" r:id="rId12"/>
    <p:sldId id="304" r:id="rId13"/>
    <p:sldId id="305" r:id="rId14"/>
    <p:sldId id="306" r:id="rId15"/>
    <p:sldId id="326" r:id="rId16"/>
    <p:sldId id="327" r:id="rId17"/>
    <p:sldId id="350" r:id="rId18"/>
    <p:sldId id="328" r:id="rId19"/>
    <p:sldId id="351" r:id="rId20"/>
    <p:sldId id="296" r:id="rId21"/>
    <p:sldId id="353" r:id="rId22"/>
    <p:sldId id="308" r:id="rId23"/>
    <p:sldId id="352" r:id="rId24"/>
    <p:sldId id="34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799">
          <p15:clr>
            <a:srgbClr val="A4A3A4"/>
          </p15:clr>
        </p15:guide>
        <p15:guide id="3" pos="2880">
          <p15:clr>
            <a:srgbClr val="A4A3A4"/>
          </p15:clr>
        </p15:guide>
        <p15:guide id="4" pos="5556">
          <p15:clr>
            <a:srgbClr val="A4A3A4"/>
          </p15:clr>
        </p15:guide>
        <p15:guide id="5" pos="22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DCD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84" autoAdjust="0"/>
    <p:restoredTop sz="85563" autoAdjust="0"/>
  </p:normalViewPr>
  <p:slideViewPr>
    <p:cSldViewPr showGuides="1">
      <p:cViewPr varScale="1">
        <p:scale>
          <a:sx n="97" d="100"/>
          <a:sy n="97" d="100"/>
        </p:scale>
        <p:origin x="1998" y="84"/>
      </p:cViewPr>
      <p:guideLst>
        <p:guide orient="horz" pos="2160"/>
        <p:guide orient="horz" pos="799"/>
        <p:guide pos="2880"/>
        <p:guide pos="5556"/>
        <p:guide pos="226"/>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howGuides="1">
      <p:cViewPr varScale="1">
        <p:scale>
          <a:sx n="54" d="100"/>
          <a:sy n="54" d="100"/>
        </p:scale>
        <p:origin x="-2844" y="-90"/>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44E171-B9CC-4108-A78F-621A63485337}" type="doc">
      <dgm:prSet loTypeId="urn:microsoft.com/office/officeart/2005/8/layout/process1" loCatId="process" qsTypeId="urn:microsoft.com/office/officeart/2005/8/quickstyle/3d3" qsCatId="3D" csTypeId="urn:microsoft.com/office/officeart/2005/8/colors/colorful2" csCatId="colorful" phldr="1"/>
      <dgm:spPr/>
    </dgm:pt>
    <dgm:pt modelId="{4D225018-D3EE-4A92-9F33-15EA0B989E2F}">
      <dgm:prSet phldrT="[Text]"/>
      <dgm:spPr/>
      <dgm:t>
        <a:bodyPr/>
        <a:lstStyle/>
        <a:p>
          <a:r>
            <a:rPr lang="en-AU" dirty="0" smtClean="0"/>
            <a:t>Climate Model 1</a:t>
          </a:r>
        </a:p>
      </dgm:t>
    </dgm:pt>
    <dgm:pt modelId="{F1F9002F-CDE3-42FF-B8BD-FBE808BC96BC}" type="parTrans" cxnId="{C5150FF1-CEB9-4474-8CDF-0B3DB7400356}">
      <dgm:prSet/>
      <dgm:spPr/>
      <dgm:t>
        <a:bodyPr/>
        <a:lstStyle/>
        <a:p>
          <a:endParaRPr lang="en-AU"/>
        </a:p>
      </dgm:t>
    </dgm:pt>
    <dgm:pt modelId="{496B3058-9B24-417D-B10C-6C942C9DDF06}" type="sibTrans" cxnId="{C5150FF1-CEB9-4474-8CDF-0B3DB7400356}">
      <dgm:prSet/>
      <dgm:spPr/>
      <dgm:t>
        <a:bodyPr/>
        <a:lstStyle/>
        <a:p>
          <a:endParaRPr lang="en-AU"/>
        </a:p>
      </dgm:t>
    </dgm:pt>
    <dgm:pt modelId="{01AF6F05-2573-4EF7-920F-F79A1AADD048}">
      <dgm:prSet phldrT="[Text]"/>
      <dgm:spPr/>
      <dgm:t>
        <a:bodyPr/>
        <a:lstStyle/>
        <a:p>
          <a:r>
            <a:rPr lang="en-AU" dirty="0" smtClean="0"/>
            <a:t>Impact Model</a:t>
          </a:r>
          <a:endParaRPr lang="en-AU" dirty="0"/>
        </a:p>
      </dgm:t>
    </dgm:pt>
    <dgm:pt modelId="{EE4D8408-328F-4107-99ED-4E90619F4279}" type="parTrans" cxnId="{614D0F03-DE94-436C-8F6D-A91A0BC23EF6}">
      <dgm:prSet/>
      <dgm:spPr/>
      <dgm:t>
        <a:bodyPr/>
        <a:lstStyle/>
        <a:p>
          <a:endParaRPr lang="en-AU"/>
        </a:p>
      </dgm:t>
    </dgm:pt>
    <dgm:pt modelId="{7144AEDF-E6DE-4952-9EC8-9745511F5B50}" type="sibTrans" cxnId="{614D0F03-DE94-436C-8F6D-A91A0BC23EF6}">
      <dgm:prSet/>
      <dgm:spPr/>
      <dgm:t>
        <a:bodyPr/>
        <a:lstStyle/>
        <a:p>
          <a:endParaRPr lang="en-AU"/>
        </a:p>
      </dgm:t>
    </dgm:pt>
    <dgm:pt modelId="{2F0E4320-BB27-42A9-915C-4C72B308F620}">
      <dgm:prSet phldrT="[Text]"/>
      <dgm:spPr/>
      <dgm:t>
        <a:bodyPr/>
        <a:lstStyle/>
        <a:p>
          <a:r>
            <a:rPr lang="en-AU" dirty="0" smtClean="0"/>
            <a:t>Assessment 1</a:t>
          </a:r>
          <a:endParaRPr lang="en-AU" dirty="0"/>
        </a:p>
      </dgm:t>
    </dgm:pt>
    <dgm:pt modelId="{B0056DD9-17C9-43BA-870C-0955D5B780F2}" type="parTrans" cxnId="{3C1E73DE-CC0B-46E8-B01F-02B39240249C}">
      <dgm:prSet/>
      <dgm:spPr/>
      <dgm:t>
        <a:bodyPr/>
        <a:lstStyle/>
        <a:p>
          <a:endParaRPr lang="en-AU"/>
        </a:p>
      </dgm:t>
    </dgm:pt>
    <dgm:pt modelId="{55C38F1A-4F7A-4B98-8048-A0AEB1729FC8}" type="sibTrans" cxnId="{3C1E73DE-CC0B-46E8-B01F-02B39240249C}">
      <dgm:prSet/>
      <dgm:spPr/>
      <dgm:t>
        <a:bodyPr/>
        <a:lstStyle/>
        <a:p>
          <a:endParaRPr lang="en-AU"/>
        </a:p>
      </dgm:t>
    </dgm:pt>
    <dgm:pt modelId="{5C180663-AFFD-4A9F-84ED-0ED2CDF0E78C}" type="pres">
      <dgm:prSet presAssocID="{5B44E171-B9CC-4108-A78F-621A63485337}" presName="Name0" presStyleCnt="0">
        <dgm:presLayoutVars>
          <dgm:dir/>
          <dgm:resizeHandles val="exact"/>
        </dgm:presLayoutVars>
      </dgm:prSet>
      <dgm:spPr/>
    </dgm:pt>
    <dgm:pt modelId="{4476B8E4-3BCF-433A-B163-3E3944942140}" type="pres">
      <dgm:prSet presAssocID="{4D225018-D3EE-4A92-9F33-15EA0B989E2F}" presName="node" presStyleLbl="node1" presStyleIdx="0" presStyleCnt="3" custLinFactNeighborX="2858" custLinFactNeighborY="-2460">
        <dgm:presLayoutVars>
          <dgm:bulletEnabled val="1"/>
        </dgm:presLayoutVars>
      </dgm:prSet>
      <dgm:spPr/>
      <dgm:t>
        <a:bodyPr/>
        <a:lstStyle/>
        <a:p>
          <a:endParaRPr lang="en-AU"/>
        </a:p>
      </dgm:t>
    </dgm:pt>
    <dgm:pt modelId="{FE31A7CB-8452-444C-B09F-7E090C4A854A}" type="pres">
      <dgm:prSet presAssocID="{496B3058-9B24-417D-B10C-6C942C9DDF06}" presName="sibTrans" presStyleLbl="sibTrans2D1" presStyleIdx="0" presStyleCnt="2"/>
      <dgm:spPr/>
      <dgm:t>
        <a:bodyPr/>
        <a:lstStyle/>
        <a:p>
          <a:endParaRPr lang="en-AU"/>
        </a:p>
      </dgm:t>
    </dgm:pt>
    <dgm:pt modelId="{CAFF9AD7-4497-46C0-9CCE-E7EEE2C1EF6E}" type="pres">
      <dgm:prSet presAssocID="{496B3058-9B24-417D-B10C-6C942C9DDF06}" presName="connectorText" presStyleLbl="sibTrans2D1" presStyleIdx="0" presStyleCnt="2"/>
      <dgm:spPr/>
      <dgm:t>
        <a:bodyPr/>
        <a:lstStyle/>
        <a:p>
          <a:endParaRPr lang="en-AU"/>
        </a:p>
      </dgm:t>
    </dgm:pt>
    <dgm:pt modelId="{F16136C2-7E54-413C-AD6C-598D33923B4F}" type="pres">
      <dgm:prSet presAssocID="{01AF6F05-2573-4EF7-920F-F79A1AADD048}" presName="node" presStyleLbl="node1" presStyleIdx="1" presStyleCnt="3">
        <dgm:presLayoutVars>
          <dgm:bulletEnabled val="1"/>
        </dgm:presLayoutVars>
      </dgm:prSet>
      <dgm:spPr/>
      <dgm:t>
        <a:bodyPr/>
        <a:lstStyle/>
        <a:p>
          <a:endParaRPr lang="en-AU"/>
        </a:p>
      </dgm:t>
    </dgm:pt>
    <dgm:pt modelId="{869AEDF5-E7BE-470C-B8F2-4B312224C42E}" type="pres">
      <dgm:prSet presAssocID="{7144AEDF-E6DE-4952-9EC8-9745511F5B50}" presName="sibTrans" presStyleLbl="sibTrans2D1" presStyleIdx="1" presStyleCnt="2"/>
      <dgm:spPr/>
      <dgm:t>
        <a:bodyPr/>
        <a:lstStyle/>
        <a:p>
          <a:endParaRPr lang="en-AU"/>
        </a:p>
      </dgm:t>
    </dgm:pt>
    <dgm:pt modelId="{46113C34-C851-49CF-9E30-BDB71C5E0F75}" type="pres">
      <dgm:prSet presAssocID="{7144AEDF-E6DE-4952-9EC8-9745511F5B50}" presName="connectorText" presStyleLbl="sibTrans2D1" presStyleIdx="1" presStyleCnt="2"/>
      <dgm:spPr/>
      <dgm:t>
        <a:bodyPr/>
        <a:lstStyle/>
        <a:p>
          <a:endParaRPr lang="en-AU"/>
        </a:p>
      </dgm:t>
    </dgm:pt>
    <dgm:pt modelId="{A5D8BDDD-5CA1-43CB-854E-E107E623755C}" type="pres">
      <dgm:prSet presAssocID="{2F0E4320-BB27-42A9-915C-4C72B308F620}" presName="node" presStyleLbl="node1" presStyleIdx="2" presStyleCnt="3">
        <dgm:presLayoutVars>
          <dgm:bulletEnabled val="1"/>
        </dgm:presLayoutVars>
      </dgm:prSet>
      <dgm:spPr/>
      <dgm:t>
        <a:bodyPr/>
        <a:lstStyle/>
        <a:p>
          <a:endParaRPr lang="en-AU"/>
        </a:p>
      </dgm:t>
    </dgm:pt>
  </dgm:ptLst>
  <dgm:cxnLst>
    <dgm:cxn modelId="{1F8F6E4C-1CC0-41F6-B57E-098E149D7254}" type="presOf" srcId="{5B44E171-B9CC-4108-A78F-621A63485337}" destId="{5C180663-AFFD-4A9F-84ED-0ED2CDF0E78C}" srcOrd="0" destOrd="0" presId="urn:microsoft.com/office/officeart/2005/8/layout/process1"/>
    <dgm:cxn modelId="{C5150FF1-CEB9-4474-8CDF-0B3DB7400356}" srcId="{5B44E171-B9CC-4108-A78F-621A63485337}" destId="{4D225018-D3EE-4A92-9F33-15EA0B989E2F}" srcOrd="0" destOrd="0" parTransId="{F1F9002F-CDE3-42FF-B8BD-FBE808BC96BC}" sibTransId="{496B3058-9B24-417D-B10C-6C942C9DDF06}"/>
    <dgm:cxn modelId="{397A2C99-8B43-442A-9F80-2653FA62F771}" type="presOf" srcId="{496B3058-9B24-417D-B10C-6C942C9DDF06}" destId="{FE31A7CB-8452-444C-B09F-7E090C4A854A}" srcOrd="0" destOrd="0" presId="urn:microsoft.com/office/officeart/2005/8/layout/process1"/>
    <dgm:cxn modelId="{ECC8BD3A-7EE4-4CE2-A17D-FB9E5A38DF75}" type="presOf" srcId="{496B3058-9B24-417D-B10C-6C942C9DDF06}" destId="{CAFF9AD7-4497-46C0-9CCE-E7EEE2C1EF6E}" srcOrd="1" destOrd="0" presId="urn:microsoft.com/office/officeart/2005/8/layout/process1"/>
    <dgm:cxn modelId="{F5E58A5A-9543-4FF7-BC38-425A980A0791}" type="presOf" srcId="{01AF6F05-2573-4EF7-920F-F79A1AADD048}" destId="{F16136C2-7E54-413C-AD6C-598D33923B4F}" srcOrd="0" destOrd="0" presId="urn:microsoft.com/office/officeart/2005/8/layout/process1"/>
    <dgm:cxn modelId="{3C1E73DE-CC0B-46E8-B01F-02B39240249C}" srcId="{5B44E171-B9CC-4108-A78F-621A63485337}" destId="{2F0E4320-BB27-42A9-915C-4C72B308F620}" srcOrd="2" destOrd="0" parTransId="{B0056DD9-17C9-43BA-870C-0955D5B780F2}" sibTransId="{55C38F1A-4F7A-4B98-8048-A0AEB1729FC8}"/>
    <dgm:cxn modelId="{614D0F03-DE94-436C-8F6D-A91A0BC23EF6}" srcId="{5B44E171-B9CC-4108-A78F-621A63485337}" destId="{01AF6F05-2573-4EF7-920F-F79A1AADD048}" srcOrd="1" destOrd="0" parTransId="{EE4D8408-328F-4107-99ED-4E90619F4279}" sibTransId="{7144AEDF-E6DE-4952-9EC8-9745511F5B50}"/>
    <dgm:cxn modelId="{444F33E8-1007-4D94-89CF-D9DEB9CC4279}" type="presOf" srcId="{2F0E4320-BB27-42A9-915C-4C72B308F620}" destId="{A5D8BDDD-5CA1-43CB-854E-E107E623755C}" srcOrd="0" destOrd="0" presId="urn:microsoft.com/office/officeart/2005/8/layout/process1"/>
    <dgm:cxn modelId="{5D36C713-43F7-4DF3-BCBA-2A7E5B09B4AA}" type="presOf" srcId="{7144AEDF-E6DE-4952-9EC8-9745511F5B50}" destId="{46113C34-C851-49CF-9E30-BDB71C5E0F75}" srcOrd="1" destOrd="0" presId="urn:microsoft.com/office/officeart/2005/8/layout/process1"/>
    <dgm:cxn modelId="{CC012B4C-1656-47FB-B7E9-43F2C0AA0E91}" type="presOf" srcId="{4D225018-D3EE-4A92-9F33-15EA0B989E2F}" destId="{4476B8E4-3BCF-433A-B163-3E3944942140}" srcOrd="0" destOrd="0" presId="urn:microsoft.com/office/officeart/2005/8/layout/process1"/>
    <dgm:cxn modelId="{BE7C867F-80F6-4711-B498-CAADF186D04E}" type="presOf" srcId="{7144AEDF-E6DE-4952-9EC8-9745511F5B50}" destId="{869AEDF5-E7BE-470C-B8F2-4B312224C42E}" srcOrd="0" destOrd="0" presId="urn:microsoft.com/office/officeart/2005/8/layout/process1"/>
    <dgm:cxn modelId="{D2FEF5BF-26E8-4AE1-A889-4C26A99C40A7}" type="presParOf" srcId="{5C180663-AFFD-4A9F-84ED-0ED2CDF0E78C}" destId="{4476B8E4-3BCF-433A-B163-3E3944942140}" srcOrd="0" destOrd="0" presId="urn:microsoft.com/office/officeart/2005/8/layout/process1"/>
    <dgm:cxn modelId="{985B7D43-DE8C-46E7-BE88-D3399BA73701}" type="presParOf" srcId="{5C180663-AFFD-4A9F-84ED-0ED2CDF0E78C}" destId="{FE31A7CB-8452-444C-B09F-7E090C4A854A}" srcOrd="1" destOrd="0" presId="urn:microsoft.com/office/officeart/2005/8/layout/process1"/>
    <dgm:cxn modelId="{BC2C2D9D-5B60-4B4E-B0E7-BA04546178A9}" type="presParOf" srcId="{FE31A7CB-8452-444C-B09F-7E090C4A854A}" destId="{CAFF9AD7-4497-46C0-9CCE-E7EEE2C1EF6E}" srcOrd="0" destOrd="0" presId="urn:microsoft.com/office/officeart/2005/8/layout/process1"/>
    <dgm:cxn modelId="{F3E4ECB2-22A8-4640-924E-9266F71A8F21}" type="presParOf" srcId="{5C180663-AFFD-4A9F-84ED-0ED2CDF0E78C}" destId="{F16136C2-7E54-413C-AD6C-598D33923B4F}" srcOrd="2" destOrd="0" presId="urn:microsoft.com/office/officeart/2005/8/layout/process1"/>
    <dgm:cxn modelId="{2A70C6B1-9A34-4471-BAE4-A9C5A1B86A70}" type="presParOf" srcId="{5C180663-AFFD-4A9F-84ED-0ED2CDF0E78C}" destId="{869AEDF5-E7BE-470C-B8F2-4B312224C42E}" srcOrd="3" destOrd="0" presId="urn:microsoft.com/office/officeart/2005/8/layout/process1"/>
    <dgm:cxn modelId="{4E6B6132-29A0-470D-AC7B-19DF2A7DAA18}" type="presParOf" srcId="{869AEDF5-E7BE-470C-B8F2-4B312224C42E}" destId="{46113C34-C851-49CF-9E30-BDB71C5E0F75}" srcOrd="0" destOrd="0" presId="urn:microsoft.com/office/officeart/2005/8/layout/process1"/>
    <dgm:cxn modelId="{E82F2D5B-2FDB-4997-A851-7105D33B59CF}" type="presParOf" srcId="{5C180663-AFFD-4A9F-84ED-0ED2CDF0E78C}" destId="{A5D8BDDD-5CA1-43CB-854E-E107E623755C}"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B44E171-B9CC-4108-A78F-621A63485337}" type="doc">
      <dgm:prSet loTypeId="urn:microsoft.com/office/officeart/2005/8/layout/process1" loCatId="process" qsTypeId="urn:microsoft.com/office/officeart/2005/8/quickstyle/3d3" qsCatId="3D" csTypeId="urn:microsoft.com/office/officeart/2005/8/colors/colorful2" csCatId="colorful" phldr="1"/>
      <dgm:spPr/>
    </dgm:pt>
    <dgm:pt modelId="{4D225018-D3EE-4A92-9F33-15EA0B989E2F}">
      <dgm:prSet phldrT="[Text]"/>
      <dgm:spPr/>
      <dgm:t>
        <a:bodyPr/>
        <a:lstStyle/>
        <a:p>
          <a:r>
            <a:rPr lang="en-AU" dirty="0" smtClean="0"/>
            <a:t>Climate Model 2</a:t>
          </a:r>
        </a:p>
      </dgm:t>
    </dgm:pt>
    <dgm:pt modelId="{F1F9002F-CDE3-42FF-B8BD-FBE808BC96BC}" type="parTrans" cxnId="{C5150FF1-CEB9-4474-8CDF-0B3DB7400356}">
      <dgm:prSet/>
      <dgm:spPr/>
      <dgm:t>
        <a:bodyPr/>
        <a:lstStyle/>
        <a:p>
          <a:endParaRPr lang="en-AU"/>
        </a:p>
      </dgm:t>
    </dgm:pt>
    <dgm:pt modelId="{496B3058-9B24-417D-B10C-6C942C9DDF06}" type="sibTrans" cxnId="{C5150FF1-CEB9-4474-8CDF-0B3DB7400356}">
      <dgm:prSet/>
      <dgm:spPr/>
      <dgm:t>
        <a:bodyPr/>
        <a:lstStyle/>
        <a:p>
          <a:endParaRPr lang="en-AU"/>
        </a:p>
      </dgm:t>
    </dgm:pt>
    <dgm:pt modelId="{01AF6F05-2573-4EF7-920F-F79A1AADD048}">
      <dgm:prSet phldrT="[Text]"/>
      <dgm:spPr/>
      <dgm:t>
        <a:bodyPr/>
        <a:lstStyle/>
        <a:p>
          <a:r>
            <a:rPr lang="en-AU" dirty="0" smtClean="0"/>
            <a:t>Impact Model</a:t>
          </a:r>
          <a:endParaRPr lang="en-AU" dirty="0"/>
        </a:p>
      </dgm:t>
    </dgm:pt>
    <dgm:pt modelId="{EE4D8408-328F-4107-99ED-4E90619F4279}" type="parTrans" cxnId="{614D0F03-DE94-436C-8F6D-A91A0BC23EF6}">
      <dgm:prSet/>
      <dgm:spPr/>
      <dgm:t>
        <a:bodyPr/>
        <a:lstStyle/>
        <a:p>
          <a:endParaRPr lang="en-AU"/>
        </a:p>
      </dgm:t>
    </dgm:pt>
    <dgm:pt modelId="{7144AEDF-E6DE-4952-9EC8-9745511F5B50}" type="sibTrans" cxnId="{614D0F03-DE94-436C-8F6D-A91A0BC23EF6}">
      <dgm:prSet/>
      <dgm:spPr/>
      <dgm:t>
        <a:bodyPr/>
        <a:lstStyle/>
        <a:p>
          <a:endParaRPr lang="en-AU"/>
        </a:p>
      </dgm:t>
    </dgm:pt>
    <dgm:pt modelId="{2F0E4320-BB27-42A9-915C-4C72B308F620}">
      <dgm:prSet phldrT="[Text]"/>
      <dgm:spPr/>
      <dgm:t>
        <a:bodyPr/>
        <a:lstStyle/>
        <a:p>
          <a:r>
            <a:rPr lang="en-AU" dirty="0" smtClean="0"/>
            <a:t>Assessment 2</a:t>
          </a:r>
          <a:endParaRPr lang="en-AU" dirty="0"/>
        </a:p>
      </dgm:t>
    </dgm:pt>
    <dgm:pt modelId="{B0056DD9-17C9-43BA-870C-0955D5B780F2}" type="parTrans" cxnId="{3C1E73DE-CC0B-46E8-B01F-02B39240249C}">
      <dgm:prSet/>
      <dgm:spPr/>
      <dgm:t>
        <a:bodyPr/>
        <a:lstStyle/>
        <a:p>
          <a:endParaRPr lang="en-AU"/>
        </a:p>
      </dgm:t>
    </dgm:pt>
    <dgm:pt modelId="{55C38F1A-4F7A-4B98-8048-A0AEB1729FC8}" type="sibTrans" cxnId="{3C1E73DE-CC0B-46E8-B01F-02B39240249C}">
      <dgm:prSet/>
      <dgm:spPr/>
      <dgm:t>
        <a:bodyPr/>
        <a:lstStyle/>
        <a:p>
          <a:endParaRPr lang="en-AU"/>
        </a:p>
      </dgm:t>
    </dgm:pt>
    <dgm:pt modelId="{5C180663-AFFD-4A9F-84ED-0ED2CDF0E78C}" type="pres">
      <dgm:prSet presAssocID="{5B44E171-B9CC-4108-A78F-621A63485337}" presName="Name0" presStyleCnt="0">
        <dgm:presLayoutVars>
          <dgm:dir/>
          <dgm:resizeHandles val="exact"/>
        </dgm:presLayoutVars>
      </dgm:prSet>
      <dgm:spPr/>
    </dgm:pt>
    <dgm:pt modelId="{4476B8E4-3BCF-433A-B163-3E3944942140}" type="pres">
      <dgm:prSet presAssocID="{4D225018-D3EE-4A92-9F33-15EA0B989E2F}" presName="node" presStyleLbl="node1" presStyleIdx="0" presStyleCnt="3" custLinFactNeighborX="2858" custLinFactNeighborY="4665">
        <dgm:presLayoutVars>
          <dgm:bulletEnabled val="1"/>
        </dgm:presLayoutVars>
      </dgm:prSet>
      <dgm:spPr/>
      <dgm:t>
        <a:bodyPr/>
        <a:lstStyle/>
        <a:p>
          <a:endParaRPr lang="en-AU"/>
        </a:p>
      </dgm:t>
    </dgm:pt>
    <dgm:pt modelId="{FE31A7CB-8452-444C-B09F-7E090C4A854A}" type="pres">
      <dgm:prSet presAssocID="{496B3058-9B24-417D-B10C-6C942C9DDF06}" presName="sibTrans" presStyleLbl="sibTrans2D1" presStyleIdx="0" presStyleCnt="2"/>
      <dgm:spPr/>
      <dgm:t>
        <a:bodyPr/>
        <a:lstStyle/>
        <a:p>
          <a:endParaRPr lang="en-AU"/>
        </a:p>
      </dgm:t>
    </dgm:pt>
    <dgm:pt modelId="{CAFF9AD7-4497-46C0-9CCE-E7EEE2C1EF6E}" type="pres">
      <dgm:prSet presAssocID="{496B3058-9B24-417D-B10C-6C942C9DDF06}" presName="connectorText" presStyleLbl="sibTrans2D1" presStyleIdx="0" presStyleCnt="2"/>
      <dgm:spPr/>
      <dgm:t>
        <a:bodyPr/>
        <a:lstStyle/>
        <a:p>
          <a:endParaRPr lang="en-AU"/>
        </a:p>
      </dgm:t>
    </dgm:pt>
    <dgm:pt modelId="{F16136C2-7E54-413C-AD6C-598D33923B4F}" type="pres">
      <dgm:prSet presAssocID="{01AF6F05-2573-4EF7-920F-F79A1AADD048}" presName="node" presStyleLbl="node1" presStyleIdx="1" presStyleCnt="3">
        <dgm:presLayoutVars>
          <dgm:bulletEnabled val="1"/>
        </dgm:presLayoutVars>
      </dgm:prSet>
      <dgm:spPr/>
      <dgm:t>
        <a:bodyPr/>
        <a:lstStyle/>
        <a:p>
          <a:endParaRPr lang="en-AU"/>
        </a:p>
      </dgm:t>
    </dgm:pt>
    <dgm:pt modelId="{869AEDF5-E7BE-470C-B8F2-4B312224C42E}" type="pres">
      <dgm:prSet presAssocID="{7144AEDF-E6DE-4952-9EC8-9745511F5B50}" presName="sibTrans" presStyleLbl="sibTrans2D1" presStyleIdx="1" presStyleCnt="2"/>
      <dgm:spPr/>
      <dgm:t>
        <a:bodyPr/>
        <a:lstStyle/>
        <a:p>
          <a:endParaRPr lang="en-AU"/>
        </a:p>
      </dgm:t>
    </dgm:pt>
    <dgm:pt modelId="{46113C34-C851-49CF-9E30-BDB71C5E0F75}" type="pres">
      <dgm:prSet presAssocID="{7144AEDF-E6DE-4952-9EC8-9745511F5B50}" presName="connectorText" presStyleLbl="sibTrans2D1" presStyleIdx="1" presStyleCnt="2"/>
      <dgm:spPr/>
      <dgm:t>
        <a:bodyPr/>
        <a:lstStyle/>
        <a:p>
          <a:endParaRPr lang="en-AU"/>
        </a:p>
      </dgm:t>
    </dgm:pt>
    <dgm:pt modelId="{A5D8BDDD-5CA1-43CB-854E-E107E623755C}" type="pres">
      <dgm:prSet presAssocID="{2F0E4320-BB27-42A9-915C-4C72B308F620}" presName="node" presStyleLbl="node1" presStyleIdx="2" presStyleCnt="3">
        <dgm:presLayoutVars>
          <dgm:bulletEnabled val="1"/>
        </dgm:presLayoutVars>
      </dgm:prSet>
      <dgm:spPr/>
      <dgm:t>
        <a:bodyPr/>
        <a:lstStyle/>
        <a:p>
          <a:endParaRPr lang="en-AU"/>
        </a:p>
      </dgm:t>
    </dgm:pt>
  </dgm:ptLst>
  <dgm:cxnLst>
    <dgm:cxn modelId="{3C1E73DE-CC0B-46E8-B01F-02B39240249C}" srcId="{5B44E171-B9CC-4108-A78F-621A63485337}" destId="{2F0E4320-BB27-42A9-915C-4C72B308F620}" srcOrd="2" destOrd="0" parTransId="{B0056DD9-17C9-43BA-870C-0955D5B780F2}" sibTransId="{55C38F1A-4F7A-4B98-8048-A0AEB1729FC8}"/>
    <dgm:cxn modelId="{1101E144-E532-480C-86EE-D259C59B7800}" type="presOf" srcId="{5B44E171-B9CC-4108-A78F-621A63485337}" destId="{5C180663-AFFD-4A9F-84ED-0ED2CDF0E78C}" srcOrd="0" destOrd="0" presId="urn:microsoft.com/office/officeart/2005/8/layout/process1"/>
    <dgm:cxn modelId="{7689478F-92B2-48D2-8BCB-E8F21828BB59}" type="presOf" srcId="{2F0E4320-BB27-42A9-915C-4C72B308F620}" destId="{A5D8BDDD-5CA1-43CB-854E-E107E623755C}" srcOrd="0" destOrd="0" presId="urn:microsoft.com/office/officeart/2005/8/layout/process1"/>
    <dgm:cxn modelId="{490BB49F-A321-414E-8399-B7A0ABA132CD}" type="presOf" srcId="{496B3058-9B24-417D-B10C-6C942C9DDF06}" destId="{CAFF9AD7-4497-46C0-9CCE-E7EEE2C1EF6E}" srcOrd="1" destOrd="0" presId="urn:microsoft.com/office/officeart/2005/8/layout/process1"/>
    <dgm:cxn modelId="{3D266EE1-A883-4183-A00A-ADBB336D32FB}" type="presOf" srcId="{4D225018-D3EE-4A92-9F33-15EA0B989E2F}" destId="{4476B8E4-3BCF-433A-B163-3E3944942140}" srcOrd="0" destOrd="0" presId="urn:microsoft.com/office/officeart/2005/8/layout/process1"/>
    <dgm:cxn modelId="{C5150FF1-CEB9-4474-8CDF-0B3DB7400356}" srcId="{5B44E171-B9CC-4108-A78F-621A63485337}" destId="{4D225018-D3EE-4A92-9F33-15EA0B989E2F}" srcOrd="0" destOrd="0" parTransId="{F1F9002F-CDE3-42FF-B8BD-FBE808BC96BC}" sibTransId="{496B3058-9B24-417D-B10C-6C942C9DDF06}"/>
    <dgm:cxn modelId="{614D0F03-DE94-436C-8F6D-A91A0BC23EF6}" srcId="{5B44E171-B9CC-4108-A78F-621A63485337}" destId="{01AF6F05-2573-4EF7-920F-F79A1AADD048}" srcOrd="1" destOrd="0" parTransId="{EE4D8408-328F-4107-99ED-4E90619F4279}" sibTransId="{7144AEDF-E6DE-4952-9EC8-9745511F5B50}"/>
    <dgm:cxn modelId="{AEDED045-D316-4436-BA22-040987D8989A}" type="presOf" srcId="{7144AEDF-E6DE-4952-9EC8-9745511F5B50}" destId="{869AEDF5-E7BE-470C-B8F2-4B312224C42E}" srcOrd="0" destOrd="0" presId="urn:microsoft.com/office/officeart/2005/8/layout/process1"/>
    <dgm:cxn modelId="{48EB34FA-8EE2-46EB-9536-11641022654B}" type="presOf" srcId="{01AF6F05-2573-4EF7-920F-F79A1AADD048}" destId="{F16136C2-7E54-413C-AD6C-598D33923B4F}" srcOrd="0" destOrd="0" presId="urn:microsoft.com/office/officeart/2005/8/layout/process1"/>
    <dgm:cxn modelId="{D1FBBA64-AE15-45F1-8CD7-19DB643E1A67}" type="presOf" srcId="{496B3058-9B24-417D-B10C-6C942C9DDF06}" destId="{FE31A7CB-8452-444C-B09F-7E090C4A854A}" srcOrd="0" destOrd="0" presId="urn:microsoft.com/office/officeart/2005/8/layout/process1"/>
    <dgm:cxn modelId="{F57C8C23-E827-495F-A8A9-2B13CAC20F47}" type="presOf" srcId="{7144AEDF-E6DE-4952-9EC8-9745511F5B50}" destId="{46113C34-C851-49CF-9E30-BDB71C5E0F75}" srcOrd="1" destOrd="0" presId="urn:microsoft.com/office/officeart/2005/8/layout/process1"/>
    <dgm:cxn modelId="{A11D7476-7652-4BD6-AF6B-010F6EDE1D02}" type="presParOf" srcId="{5C180663-AFFD-4A9F-84ED-0ED2CDF0E78C}" destId="{4476B8E4-3BCF-433A-B163-3E3944942140}" srcOrd="0" destOrd="0" presId="urn:microsoft.com/office/officeart/2005/8/layout/process1"/>
    <dgm:cxn modelId="{EE64ABFE-9CE9-4F01-8CC7-9D3C8EB12213}" type="presParOf" srcId="{5C180663-AFFD-4A9F-84ED-0ED2CDF0E78C}" destId="{FE31A7CB-8452-444C-B09F-7E090C4A854A}" srcOrd="1" destOrd="0" presId="urn:microsoft.com/office/officeart/2005/8/layout/process1"/>
    <dgm:cxn modelId="{4B15AAA5-0470-4609-9014-DB26583BCD7C}" type="presParOf" srcId="{FE31A7CB-8452-444C-B09F-7E090C4A854A}" destId="{CAFF9AD7-4497-46C0-9CCE-E7EEE2C1EF6E}" srcOrd="0" destOrd="0" presId="urn:microsoft.com/office/officeart/2005/8/layout/process1"/>
    <dgm:cxn modelId="{4B22E095-4352-4CC9-A886-22AB6A202ED7}" type="presParOf" srcId="{5C180663-AFFD-4A9F-84ED-0ED2CDF0E78C}" destId="{F16136C2-7E54-413C-AD6C-598D33923B4F}" srcOrd="2" destOrd="0" presId="urn:microsoft.com/office/officeart/2005/8/layout/process1"/>
    <dgm:cxn modelId="{F2512A00-E9C5-490A-9B9F-ACEC636E6BF8}" type="presParOf" srcId="{5C180663-AFFD-4A9F-84ED-0ED2CDF0E78C}" destId="{869AEDF5-E7BE-470C-B8F2-4B312224C42E}" srcOrd="3" destOrd="0" presId="urn:microsoft.com/office/officeart/2005/8/layout/process1"/>
    <dgm:cxn modelId="{3E35EE9A-D777-4D49-BB35-20B40DB56578}" type="presParOf" srcId="{869AEDF5-E7BE-470C-B8F2-4B312224C42E}" destId="{46113C34-C851-49CF-9E30-BDB71C5E0F75}" srcOrd="0" destOrd="0" presId="urn:microsoft.com/office/officeart/2005/8/layout/process1"/>
    <dgm:cxn modelId="{BB3EECB5-5EF4-4012-9D66-7DE9853F6FE1}" type="presParOf" srcId="{5C180663-AFFD-4A9F-84ED-0ED2CDF0E78C}" destId="{A5D8BDDD-5CA1-43CB-854E-E107E623755C}" srcOrd="4"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B44E171-B9CC-4108-A78F-621A63485337}" type="doc">
      <dgm:prSet loTypeId="urn:microsoft.com/office/officeart/2005/8/layout/process1" loCatId="process" qsTypeId="urn:microsoft.com/office/officeart/2005/8/quickstyle/3d3" qsCatId="3D" csTypeId="urn:microsoft.com/office/officeart/2005/8/colors/colorful2" csCatId="colorful" phldr="1"/>
      <dgm:spPr/>
    </dgm:pt>
    <dgm:pt modelId="{4D225018-D3EE-4A92-9F33-15EA0B989E2F}">
      <dgm:prSet phldrT="[Text]"/>
      <dgm:spPr/>
      <dgm:t>
        <a:bodyPr/>
        <a:lstStyle/>
        <a:p>
          <a:r>
            <a:rPr lang="en-AU" dirty="0" smtClean="0"/>
            <a:t>Climate Model 3</a:t>
          </a:r>
        </a:p>
      </dgm:t>
    </dgm:pt>
    <dgm:pt modelId="{F1F9002F-CDE3-42FF-B8BD-FBE808BC96BC}" type="parTrans" cxnId="{C5150FF1-CEB9-4474-8CDF-0B3DB7400356}">
      <dgm:prSet/>
      <dgm:spPr/>
      <dgm:t>
        <a:bodyPr/>
        <a:lstStyle/>
        <a:p>
          <a:endParaRPr lang="en-AU"/>
        </a:p>
      </dgm:t>
    </dgm:pt>
    <dgm:pt modelId="{496B3058-9B24-417D-B10C-6C942C9DDF06}" type="sibTrans" cxnId="{C5150FF1-CEB9-4474-8CDF-0B3DB7400356}">
      <dgm:prSet/>
      <dgm:spPr/>
      <dgm:t>
        <a:bodyPr/>
        <a:lstStyle/>
        <a:p>
          <a:endParaRPr lang="en-AU"/>
        </a:p>
      </dgm:t>
    </dgm:pt>
    <dgm:pt modelId="{01AF6F05-2573-4EF7-920F-F79A1AADD048}">
      <dgm:prSet phldrT="[Text]"/>
      <dgm:spPr/>
      <dgm:t>
        <a:bodyPr/>
        <a:lstStyle/>
        <a:p>
          <a:r>
            <a:rPr lang="en-AU" dirty="0" smtClean="0"/>
            <a:t>Impact Model</a:t>
          </a:r>
          <a:endParaRPr lang="en-AU" dirty="0"/>
        </a:p>
      </dgm:t>
    </dgm:pt>
    <dgm:pt modelId="{EE4D8408-328F-4107-99ED-4E90619F4279}" type="parTrans" cxnId="{614D0F03-DE94-436C-8F6D-A91A0BC23EF6}">
      <dgm:prSet/>
      <dgm:spPr/>
      <dgm:t>
        <a:bodyPr/>
        <a:lstStyle/>
        <a:p>
          <a:endParaRPr lang="en-AU"/>
        </a:p>
      </dgm:t>
    </dgm:pt>
    <dgm:pt modelId="{7144AEDF-E6DE-4952-9EC8-9745511F5B50}" type="sibTrans" cxnId="{614D0F03-DE94-436C-8F6D-A91A0BC23EF6}">
      <dgm:prSet/>
      <dgm:spPr/>
      <dgm:t>
        <a:bodyPr/>
        <a:lstStyle/>
        <a:p>
          <a:endParaRPr lang="en-AU"/>
        </a:p>
      </dgm:t>
    </dgm:pt>
    <dgm:pt modelId="{2F0E4320-BB27-42A9-915C-4C72B308F620}">
      <dgm:prSet phldrT="[Text]"/>
      <dgm:spPr/>
      <dgm:t>
        <a:bodyPr/>
        <a:lstStyle/>
        <a:p>
          <a:r>
            <a:rPr lang="en-AU" dirty="0" smtClean="0"/>
            <a:t>Assessment 3</a:t>
          </a:r>
          <a:endParaRPr lang="en-AU" dirty="0"/>
        </a:p>
      </dgm:t>
    </dgm:pt>
    <dgm:pt modelId="{B0056DD9-17C9-43BA-870C-0955D5B780F2}" type="parTrans" cxnId="{3C1E73DE-CC0B-46E8-B01F-02B39240249C}">
      <dgm:prSet/>
      <dgm:spPr/>
      <dgm:t>
        <a:bodyPr/>
        <a:lstStyle/>
        <a:p>
          <a:endParaRPr lang="en-AU"/>
        </a:p>
      </dgm:t>
    </dgm:pt>
    <dgm:pt modelId="{55C38F1A-4F7A-4B98-8048-A0AEB1729FC8}" type="sibTrans" cxnId="{3C1E73DE-CC0B-46E8-B01F-02B39240249C}">
      <dgm:prSet/>
      <dgm:spPr/>
      <dgm:t>
        <a:bodyPr/>
        <a:lstStyle/>
        <a:p>
          <a:endParaRPr lang="en-AU"/>
        </a:p>
      </dgm:t>
    </dgm:pt>
    <dgm:pt modelId="{5C180663-AFFD-4A9F-84ED-0ED2CDF0E78C}" type="pres">
      <dgm:prSet presAssocID="{5B44E171-B9CC-4108-A78F-621A63485337}" presName="Name0" presStyleCnt="0">
        <dgm:presLayoutVars>
          <dgm:dir/>
          <dgm:resizeHandles val="exact"/>
        </dgm:presLayoutVars>
      </dgm:prSet>
      <dgm:spPr/>
    </dgm:pt>
    <dgm:pt modelId="{4476B8E4-3BCF-433A-B163-3E3944942140}" type="pres">
      <dgm:prSet presAssocID="{4D225018-D3EE-4A92-9F33-15EA0B989E2F}" presName="node" presStyleLbl="node1" presStyleIdx="0" presStyleCnt="3" custLinFactNeighborX="2858" custLinFactNeighborY="-2460">
        <dgm:presLayoutVars>
          <dgm:bulletEnabled val="1"/>
        </dgm:presLayoutVars>
      </dgm:prSet>
      <dgm:spPr/>
      <dgm:t>
        <a:bodyPr/>
        <a:lstStyle/>
        <a:p>
          <a:endParaRPr lang="en-AU"/>
        </a:p>
      </dgm:t>
    </dgm:pt>
    <dgm:pt modelId="{FE31A7CB-8452-444C-B09F-7E090C4A854A}" type="pres">
      <dgm:prSet presAssocID="{496B3058-9B24-417D-B10C-6C942C9DDF06}" presName="sibTrans" presStyleLbl="sibTrans2D1" presStyleIdx="0" presStyleCnt="2"/>
      <dgm:spPr/>
      <dgm:t>
        <a:bodyPr/>
        <a:lstStyle/>
        <a:p>
          <a:endParaRPr lang="en-AU"/>
        </a:p>
      </dgm:t>
    </dgm:pt>
    <dgm:pt modelId="{CAFF9AD7-4497-46C0-9CCE-E7EEE2C1EF6E}" type="pres">
      <dgm:prSet presAssocID="{496B3058-9B24-417D-B10C-6C942C9DDF06}" presName="connectorText" presStyleLbl="sibTrans2D1" presStyleIdx="0" presStyleCnt="2"/>
      <dgm:spPr/>
      <dgm:t>
        <a:bodyPr/>
        <a:lstStyle/>
        <a:p>
          <a:endParaRPr lang="en-AU"/>
        </a:p>
      </dgm:t>
    </dgm:pt>
    <dgm:pt modelId="{F16136C2-7E54-413C-AD6C-598D33923B4F}" type="pres">
      <dgm:prSet presAssocID="{01AF6F05-2573-4EF7-920F-F79A1AADD048}" presName="node" presStyleLbl="node1" presStyleIdx="1" presStyleCnt="3">
        <dgm:presLayoutVars>
          <dgm:bulletEnabled val="1"/>
        </dgm:presLayoutVars>
      </dgm:prSet>
      <dgm:spPr/>
      <dgm:t>
        <a:bodyPr/>
        <a:lstStyle/>
        <a:p>
          <a:endParaRPr lang="en-AU"/>
        </a:p>
      </dgm:t>
    </dgm:pt>
    <dgm:pt modelId="{869AEDF5-E7BE-470C-B8F2-4B312224C42E}" type="pres">
      <dgm:prSet presAssocID="{7144AEDF-E6DE-4952-9EC8-9745511F5B50}" presName="sibTrans" presStyleLbl="sibTrans2D1" presStyleIdx="1" presStyleCnt="2"/>
      <dgm:spPr/>
      <dgm:t>
        <a:bodyPr/>
        <a:lstStyle/>
        <a:p>
          <a:endParaRPr lang="en-AU"/>
        </a:p>
      </dgm:t>
    </dgm:pt>
    <dgm:pt modelId="{46113C34-C851-49CF-9E30-BDB71C5E0F75}" type="pres">
      <dgm:prSet presAssocID="{7144AEDF-E6DE-4952-9EC8-9745511F5B50}" presName="connectorText" presStyleLbl="sibTrans2D1" presStyleIdx="1" presStyleCnt="2"/>
      <dgm:spPr/>
      <dgm:t>
        <a:bodyPr/>
        <a:lstStyle/>
        <a:p>
          <a:endParaRPr lang="en-AU"/>
        </a:p>
      </dgm:t>
    </dgm:pt>
    <dgm:pt modelId="{A5D8BDDD-5CA1-43CB-854E-E107E623755C}" type="pres">
      <dgm:prSet presAssocID="{2F0E4320-BB27-42A9-915C-4C72B308F620}" presName="node" presStyleLbl="node1" presStyleIdx="2" presStyleCnt="3">
        <dgm:presLayoutVars>
          <dgm:bulletEnabled val="1"/>
        </dgm:presLayoutVars>
      </dgm:prSet>
      <dgm:spPr/>
      <dgm:t>
        <a:bodyPr/>
        <a:lstStyle/>
        <a:p>
          <a:endParaRPr lang="en-AU"/>
        </a:p>
      </dgm:t>
    </dgm:pt>
  </dgm:ptLst>
  <dgm:cxnLst>
    <dgm:cxn modelId="{B1FF3A7E-0E4F-4CAB-8647-70F788BE6AE5}" type="presOf" srcId="{7144AEDF-E6DE-4952-9EC8-9745511F5B50}" destId="{869AEDF5-E7BE-470C-B8F2-4B312224C42E}" srcOrd="0" destOrd="0" presId="urn:microsoft.com/office/officeart/2005/8/layout/process1"/>
    <dgm:cxn modelId="{C5150FF1-CEB9-4474-8CDF-0B3DB7400356}" srcId="{5B44E171-B9CC-4108-A78F-621A63485337}" destId="{4D225018-D3EE-4A92-9F33-15EA0B989E2F}" srcOrd="0" destOrd="0" parTransId="{F1F9002F-CDE3-42FF-B8BD-FBE808BC96BC}" sibTransId="{496B3058-9B24-417D-B10C-6C942C9DDF06}"/>
    <dgm:cxn modelId="{9DC873B7-0E0D-4AB6-B50D-15AEB94B7411}" type="presOf" srcId="{01AF6F05-2573-4EF7-920F-F79A1AADD048}" destId="{F16136C2-7E54-413C-AD6C-598D33923B4F}" srcOrd="0" destOrd="0" presId="urn:microsoft.com/office/officeart/2005/8/layout/process1"/>
    <dgm:cxn modelId="{65151F74-E403-469B-A751-3F71F5203118}" type="presOf" srcId="{7144AEDF-E6DE-4952-9EC8-9745511F5B50}" destId="{46113C34-C851-49CF-9E30-BDB71C5E0F75}" srcOrd="1" destOrd="0" presId="urn:microsoft.com/office/officeart/2005/8/layout/process1"/>
    <dgm:cxn modelId="{5C3DED51-AD5C-4A10-93A8-681AD0816CF7}" type="presOf" srcId="{4D225018-D3EE-4A92-9F33-15EA0B989E2F}" destId="{4476B8E4-3BCF-433A-B163-3E3944942140}" srcOrd="0" destOrd="0" presId="urn:microsoft.com/office/officeart/2005/8/layout/process1"/>
    <dgm:cxn modelId="{3C1E73DE-CC0B-46E8-B01F-02B39240249C}" srcId="{5B44E171-B9CC-4108-A78F-621A63485337}" destId="{2F0E4320-BB27-42A9-915C-4C72B308F620}" srcOrd="2" destOrd="0" parTransId="{B0056DD9-17C9-43BA-870C-0955D5B780F2}" sibTransId="{55C38F1A-4F7A-4B98-8048-A0AEB1729FC8}"/>
    <dgm:cxn modelId="{614D0F03-DE94-436C-8F6D-A91A0BC23EF6}" srcId="{5B44E171-B9CC-4108-A78F-621A63485337}" destId="{01AF6F05-2573-4EF7-920F-F79A1AADD048}" srcOrd="1" destOrd="0" parTransId="{EE4D8408-328F-4107-99ED-4E90619F4279}" sibTransId="{7144AEDF-E6DE-4952-9EC8-9745511F5B50}"/>
    <dgm:cxn modelId="{B6796EE8-1301-4069-AC33-F8E6176DDCEE}" type="presOf" srcId="{496B3058-9B24-417D-B10C-6C942C9DDF06}" destId="{CAFF9AD7-4497-46C0-9CCE-E7EEE2C1EF6E}" srcOrd="1" destOrd="0" presId="urn:microsoft.com/office/officeart/2005/8/layout/process1"/>
    <dgm:cxn modelId="{E4751946-7EB8-456B-A044-B057F388B015}" type="presOf" srcId="{2F0E4320-BB27-42A9-915C-4C72B308F620}" destId="{A5D8BDDD-5CA1-43CB-854E-E107E623755C}" srcOrd="0" destOrd="0" presId="urn:microsoft.com/office/officeart/2005/8/layout/process1"/>
    <dgm:cxn modelId="{E283702B-C379-4823-ADA8-BCC64FDC2724}" type="presOf" srcId="{496B3058-9B24-417D-B10C-6C942C9DDF06}" destId="{FE31A7CB-8452-444C-B09F-7E090C4A854A}" srcOrd="0" destOrd="0" presId="urn:microsoft.com/office/officeart/2005/8/layout/process1"/>
    <dgm:cxn modelId="{FD63B765-B7B4-4B58-A55B-E8F3ACA45003}" type="presOf" srcId="{5B44E171-B9CC-4108-A78F-621A63485337}" destId="{5C180663-AFFD-4A9F-84ED-0ED2CDF0E78C}" srcOrd="0" destOrd="0" presId="urn:microsoft.com/office/officeart/2005/8/layout/process1"/>
    <dgm:cxn modelId="{1A571380-34AF-4188-B7C4-7D39C3B2378B}" type="presParOf" srcId="{5C180663-AFFD-4A9F-84ED-0ED2CDF0E78C}" destId="{4476B8E4-3BCF-433A-B163-3E3944942140}" srcOrd="0" destOrd="0" presId="urn:microsoft.com/office/officeart/2005/8/layout/process1"/>
    <dgm:cxn modelId="{834ABE77-FDBD-45B8-B96C-21E82F98C289}" type="presParOf" srcId="{5C180663-AFFD-4A9F-84ED-0ED2CDF0E78C}" destId="{FE31A7CB-8452-444C-B09F-7E090C4A854A}" srcOrd="1" destOrd="0" presId="urn:microsoft.com/office/officeart/2005/8/layout/process1"/>
    <dgm:cxn modelId="{03271824-B8E4-41FA-9F61-6290CF52CAE4}" type="presParOf" srcId="{FE31A7CB-8452-444C-B09F-7E090C4A854A}" destId="{CAFF9AD7-4497-46C0-9CCE-E7EEE2C1EF6E}" srcOrd="0" destOrd="0" presId="urn:microsoft.com/office/officeart/2005/8/layout/process1"/>
    <dgm:cxn modelId="{C921E611-C279-4566-9CA8-305E1F3B1A5B}" type="presParOf" srcId="{5C180663-AFFD-4A9F-84ED-0ED2CDF0E78C}" destId="{F16136C2-7E54-413C-AD6C-598D33923B4F}" srcOrd="2" destOrd="0" presId="urn:microsoft.com/office/officeart/2005/8/layout/process1"/>
    <dgm:cxn modelId="{5F6CABFC-54D5-449E-82F1-3B8FD2EF7B1C}" type="presParOf" srcId="{5C180663-AFFD-4A9F-84ED-0ED2CDF0E78C}" destId="{869AEDF5-E7BE-470C-B8F2-4B312224C42E}" srcOrd="3" destOrd="0" presId="urn:microsoft.com/office/officeart/2005/8/layout/process1"/>
    <dgm:cxn modelId="{B483D873-D164-48A4-8F11-AA241F39A8B9}" type="presParOf" srcId="{869AEDF5-E7BE-470C-B8F2-4B312224C42E}" destId="{46113C34-C851-49CF-9E30-BDB71C5E0F75}" srcOrd="0" destOrd="0" presId="urn:microsoft.com/office/officeart/2005/8/layout/process1"/>
    <dgm:cxn modelId="{53F1EE50-8517-4470-A56C-53CF94468035}" type="presParOf" srcId="{5C180663-AFFD-4A9F-84ED-0ED2CDF0E78C}" destId="{A5D8BDDD-5CA1-43CB-854E-E107E623755C}" srcOrd="4" destOrd="0" presId="urn:microsoft.com/office/officeart/2005/8/layout/process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44E171-B9CC-4108-A78F-621A63485337}" type="doc">
      <dgm:prSet loTypeId="urn:microsoft.com/office/officeart/2005/8/layout/process1" loCatId="process" qsTypeId="urn:microsoft.com/office/officeart/2005/8/quickstyle/3d3" qsCatId="3D" csTypeId="urn:microsoft.com/office/officeart/2005/8/colors/colorful2" csCatId="colorful" phldr="1"/>
      <dgm:spPr/>
    </dgm:pt>
    <dgm:pt modelId="{4D225018-D3EE-4A92-9F33-15EA0B989E2F}">
      <dgm:prSet phldrT="[Text]"/>
      <dgm:spPr/>
      <dgm:t>
        <a:bodyPr/>
        <a:lstStyle/>
        <a:p>
          <a:r>
            <a:rPr lang="en-AU" dirty="0" smtClean="0"/>
            <a:t>Climate Model 2</a:t>
          </a:r>
        </a:p>
      </dgm:t>
    </dgm:pt>
    <dgm:pt modelId="{F1F9002F-CDE3-42FF-B8BD-FBE808BC96BC}" type="parTrans" cxnId="{C5150FF1-CEB9-4474-8CDF-0B3DB7400356}">
      <dgm:prSet/>
      <dgm:spPr/>
      <dgm:t>
        <a:bodyPr/>
        <a:lstStyle/>
        <a:p>
          <a:endParaRPr lang="en-AU"/>
        </a:p>
      </dgm:t>
    </dgm:pt>
    <dgm:pt modelId="{496B3058-9B24-417D-B10C-6C942C9DDF06}" type="sibTrans" cxnId="{C5150FF1-CEB9-4474-8CDF-0B3DB7400356}">
      <dgm:prSet/>
      <dgm:spPr/>
      <dgm:t>
        <a:bodyPr/>
        <a:lstStyle/>
        <a:p>
          <a:endParaRPr lang="en-AU"/>
        </a:p>
      </dgm:t>
    </dgm:pt>
    <dgm:pt modelId="{01AF6F05-2573-4EF7-920F-F79A1AADD048}">
      <dgm:prSet phldrT="[Text]"/>
      <dgm:spPr/>
      <dgm:t>
        <a:bodyPr/>
        <a:lstStyle/>
        <a:p>
          <a:r>
            <a:rPr lang="en-AU" dirty="0" smtClean="0"/>
            <a:t>Impact Model</a:t>
          </a:r>
          <a:endParaRPr lang="en-AU" dirty="0"/>
        </a:p>
      </dgm:t>
    </dgm:pt>
    <dgm:pt modelId="{EE4D8408-328F-4107-99ED-4E90619F4279}" type="parTrans" cxnId="{614D0F03-DE94-436C-8F6D-A91A0BC23EF6}">
      <dgm:prSet/>
      <dgm:spPr/>
      <dgm:t>
        <a:bodyPr/>
        <a:lstStyle/>
        <a:p>
          <a:endParaRPr lang="en-AU"/>
        </a:p>
      </dgm:t>
    </dgm:pt>
    <dgm:pt modelId="{7144AEDF-E6DE-4952-9EC8-9745511F5B50}" type="sibTrans" cxnId="{614D0F03-DE94-436C-8F6D-A91A0BC23EF6}">
      <dgm:prSet/>
      <dgm:spPr/>
      <dgm:t>
        <a:bodyPr/>
        <a:lstStyle/>
        <a:p>
          <a:endParaRPr lang="en-AU"/>
        </a:p>
      </dgm:t>
    </dgm:pt>
    <dgm:pt modelId="{2F0E4320-BB27-42A9-915C-4C72B308F620}">
      <dgm:prSet phldrT="[Text]"/>
      <dgm:spPr/>
      <dgm:t>
        <a:bodyPr/>
        <a:lstStyle/>
        <a:p>
          <a:r>
            <a:rPr lang="en-AU" dirty="0" smtClean="0"/>
            <a:t>Assessment 2</a:t>
          </a:r>
          <a:endParaRPr lang="en-AU" dirty="0"/>
        </a:p>
      </dgm:t>
    </dgm:pt>
    <dgm:pt modelId="{B0056DD9-17C9-43BA-870C-0955D5B780F2}" type="parTrans" cxnId="{3C1E73DE-CC0B-46E8-B01F-02B39240249C}">
      <dgm:prSet/>
      <dgm:spPr/>
      <dgm:t>
        <a:bodyPr/>
        <a:lstStyle/>
        <a:p>
          <a:endParaRPr lang="en-AU"/>
        </a:p>
      </dgm:t>
    </dgm:pt>
    <dgm:pt modelId="{55C38F1A-4F7A-4B98-8048-A0AEB1729FC8}" type="sibTrans" cxnId="{3C1E73DE-CC0B-46E8-B01F-02B39240249C}">
      <dgm:prSet/>
      <dgm:spPr/>
      <dgm:t>
        <a:bodyPr/>
        <a:lstStyle/>
        <a:p>
          <a:endParaRPr lang="en-AU"/>
        </a:p>
      </dgm:t>
    </dgm:pt>
    <dgm:pt modelId="{5C180663-AFFD-4A9F-84ED-0ED2CDF0E78C}" type="pres">
      <dgm:prSet presAssocID="{5B44E171-B9CC-4108-A78F-621A63485337}" presName="Name0" presStyleCnt="0">
        <dgm:presLayoutVars>
          <dgm:dir/>
          <dgm:resizeHandles val="exact"/>
        </dgm:presLayoutVars>
      </dgm:prSet>
      <dgm:spPr/>
    </dgm:pt>
    <dgm:pt modelId="{4476B8E4-3BCF-433A-B163-3E3944942140}" type="pres">
      <dgm:prSet presAssocID="{4D225018-D3EE-4A92-9F33-15EA0B989E2F}" presName="node" presStyleLbl="node1" presStyleIdx="0" presStyleCnt="3" custLinFactNeighborX="2858" custLinFactNeighborY="-2460">
        <dgm:presLayoutVars>
          <dgm:bulletEnabled val="1"/>
        </dgm:presLayoutVars>
      </dgm:prSet>
      <dgm:spPr/>
      <dgm:t>
        <a:bodyPr/>
        <a:lstStyle/>
        <a:p>
          <a:endParaRPr lang="en-AU"/>
        </a:p>
      </dgm:t>
    </dgm:pt>
    <dgm:pt modelId="{FE31A7CB-8452-444C-B09F-7E090C4A854A}" type="pres">
      <dgm:prSet presAssocID="{496B3058-9B24-417D-B10C-6C942C9DDF06}" presName="sibTrans" presStyleLbl="sibTrans2D1" presStyleIdx="0" presStyleCnt="2"/>
      <dgm:spPr/>
      <dgm:t>
        <a:bodyPr/>
        <a:lstStyle/>
        <a:p>
          <a:endParaRPr lang="en-AU"/>
        </a:p>
      </dgm:t>
    </dgm:pt>
    <dgm:pt modelId="{CAFF9AD7-4497-46C0-9CCE-E7EEE2C1EF6E}" type="pres">
      <dgm:prSet presAssocID="{496B3058-9B24-417D-B10C-6C942C9DDF06}" presName="connectorText" presStyleLbl="sibTrans2D1" presStyleIdx="0" presStyleCnt="2"/>
      <dgm:spPr/>
      <dgm:t>
        <a:bodyPr/>
        <a:lstStyle/>
        <a:p>
          <a:endParaRPr lang="en-AU"/>
        </a:p>
      </dgm:t>
    </dgm:pt>
    <dgm:pt modelId="{F16136C2-7E54-413C-AD6C-598D33923B4F}" type="pres">
      <dgm:prSet presAssocID="{01AF6F05-2573-4EF7-920F-F79A1AADD048}" presName="node" presStyleLbl="node1" presStyleIdx="1" presStyleCnt="3">
        <dgm:presLayoutVars>
          <dgm:bulletEnabled val="1"/>
        </dgm:presLayoutVars>
      </dgm:prSet>
      <dgm:spPr/>
      <dgm:t>
        <a:bodyPr/>
        <a:lstStyle/>
        <a:p>
          <a:endParaRPr lang="en-AU"/>
        </a:p>
      </dgm:t>
    </dgm:pt>
    <dgm:pt modelId="{869AEDF5-E7BE-470C-B8F2-4B312224C42E}" type="pres">
      <dgm:prSet presAssocID="{7144AEDF-E6DE-4952-9EC8-9745511F5B50}" presName="sibTrans" presStyleLbl="sibTrans2D1" presStyleIdx="1" presStyleCnt="2"/>
      <dgm:spPr/>
      <dgm:t>
        <a:bodyPr/>
        <a:lstStyle/>
        <a:p>
          <a:endParaRPr lang="en-AU"/>
        </a:p>
      </dgm:t>
    </dgm:pt>
    <dgm:pt modelId="{46113C34-C851-49CF-9E30-BDB71C5E0F75}" type="pres">
      <dgm:prSet presAssocID="{7144AEDF-E6DE-4952-9EC8-9745511F5B50}" presName="connectorText" presStyleLbl="sibTrans2D1" presStyleIdx="1" presStyleCnt="2"/>
      <dgm:spPr/>
      <dgm:t>
        <a:bodyPr/>
        <a:lstStyle/>
        <a:p>
          <a:endParaRPr lang="en-AU"/>
        </a:p>
      </dgm:t>
    </dgm:pt>
    <dgm:pt modelId="{A5D8BDDD-5CA1-43CB-854E-E107E623755C}" type="pres">
      <dgm:prSet presAssocID="{2F0E4320-BB27-42A9-915C-4C72B308F620}" presName="node" presStyleLbl="node1" presStyleIdx="2" presStyleCnt="3">
        <dgm:presLayoutVars>
          <dgm:bulletEnabled val="1"/>
        </dgm:presLayoutVars>
      </dgm:prSet>
      <dgm:spPr/>
      <dgm:t>
        <a:bodyPr/>
        <a:lstStyle/>
        <a:p>
          <a:endParaRPr lang="en-AU"/>
        </a:p>
      </dgm:t>
    </dgm:pt>
  </dgm:ptLst>
  <dgm:cxnLst>
    <dgm:cxn modelId="{3C1E73DE-CC0B-46E8-B01F-02B39240249C}" srcId="{5B44E171-B9CC-4108-A78F-621A63485337}" destId="{2F0E4320-BB27-42A9-915C-4C72B308F620}" srcOrd="2" destOrd="0" parTransId="{B0056DD9-17C9-43BA-870C-0955D5B780F2}" sibTransId="{55C38F1A-4F7A-4B98-8048-A0AEB1729FC8}"/>
    <dgm:cxn modelId="{EB83AB30-FE2F-49CC-A680-5E54D68CC85F}" type="presOf" srcId="{01AF6F05-2573-4EF7-920F-F79A1AADD048}" destId="{F16136C2-7E54-413C-AD6C-598D33923B4F}" srcOrd="0" destOrd="0" presId="urn:microsoft.com/office/officeart/2005/8/layout/process1"/>
    <dgm:cxn modelId="{16B16A6D-44E0-4B27-AF73-3C8EF13A3D38}" type="presOf" srcId="{496B3058-9B24-417D-B10C-6C942C9DDF06}" destId="{FE31A7CB-8452-444C-B09F-7E090C4A854A}" srcOrd="0" destOrd="0" presId="urn:microsoft.com/office/officeart/2005/8/layout/process1"/>
    <dgm:cxn modelId="{851CBA2B-C79C-4EF4-90D7-3FAD7DA895E7}" type="presOf" srcId="{2F0E4320-BB27-42A9-915C-4C72B308F620}" destId="{A5D8BDDD-5CA1-43CB-854E-E107E623755C}" srcOrd="0" destOrd="0" presId="urn:microsoft.com/office/officeart/2005/8/layout/process1"/>
    <dgm:cxn modelId="{AB19DA4C-18C7-48A5-BEDD-91742568121A}" type="presOf" srcId="{5B44E171-B9CC-4108-A78F-621A63485337}" destId="{5C180663-AFFD-4A9F-84ED-0ED2CDF0E78C}" srcOrd="0" destOrd="0" presId="urn:microsoft.com/office/officeart/2005/8/layout/process1"/>
    <dgm:cxn modelId="{FA428C9F-5190-4340-BC1F-2BA4292B394B}" type="presOf" srcId="{4D225018-D3EE-4A92-9F33-15EA0B989E2F}" destId="{4476B8E4-3BCF-433A-B163-3E3944942140}" srcOrd="0" destOrd="0" presId="urn:microsoft.com/office/officeart/2005/8/layout/process1"/>
    <dgm:cxn modelId="{C5150FF1-CEB9-4474-8CDF-0B3DB7400356}" srcId="{5B44E171-B9CC-4108-A78F-621A63485337}" destId="{4D225018-D3EE-4A92-9F33-15EA0B989E2F}" srcOrd="0" destOrd="0" parTransId="{F1F9002F-CDE3-42FF-B8BD-FBE808BC96BC}" sibTransId="{496B3058-9B24-417D-B10C-6C942C9DDF06}"/>
    <dgm:cxn modelId="{3212D7A9-AF60-4294-B9A8-8F5F844098D1}" type="presOf" srcId="{7144AEDF-E6DE-4952-9EC8-9745511F5B50}" destId="{869AEDF5-E7BE-470C-B8F2-4B312224C42E}" srcOrd="0" destOrd="0" presId="urn:microsoft.com/office/officeart/2005/8/layout/process1"/>
    <dgm:cxn modelId="{614D0F03-DE94-436C-8F6D-A91A0BC23EF6}" srcId="{5B44E171-B9CC-4108-A78F-621A63485337}" destId="{01AF6F05-2573-4EF7-920F-F79A1AADD048}" srcOrd="1" destOrd="0" parTransId="{EE4D8408-328F-4107-99ED-4E90619F4279}" sibTransId="{7144AEDF-E6DE-4952-9EC8-9745511F5B50}"/>
    <dgm:cxn modelId="{09280126-5858-475A-966D-E973ACFF963B}" type="presOf" srcId="{496B3058-9B24-417D-B10C-6C942C9DDF06}" destId="{CAFF9AD7-4497-46C0-9CCE-E7EEE2C1EF6E}" srcOrd="1" destOrd="0" presId="urn:microsoft.com/office/officeart/2005/8/layout/process1"/>
    <dgm:cxn modelId="{0BAD2D55-95E0-4C6A-AFB3-31A0E51E70C6}" type="presOf" srcId="{7144AEDF-E6DE-4952-9EC8-9745511F5B50}" destId="{46113C34-C851-49CF-9E30-BDB71C5E0F75}" srcOrd="1" destOrd="0" presId="urn:microsoft.com/office/officeart/2005/8/layout/process1"/>
    <dgm:cxn modelId="{4DE48F11-BEB6-4EB2-ACD0-9A51A6BA16C1}" type="presParOf" srcId="{5C180663-AFFD-4A9F-84ED-0ED2CDF0E78C}" destId="{4476B8E4-3BCF-433A-B163-3E3944942140}" srcOrd="0" destOrd="0" presId="urn:microsoft.com/office/officeart/2005/8/layout/process1"/>
    <dgm:cxn modelId="{42F4057C-5D8F-46B9-B98A-070B3B78498B}" type="presParOf" srcId="{5C180663-AFFD-4A9F-84ED-0ED2CDF0E78C}" destId="{FE31A7CB-8452-444C-B09F-7E090C4A854A}" srcOrd="1" destOrd="0" presId="urn:microsoft.com/office/officeart/2005/8/layout/process1"/>
    <dgm:cxn modelId="{3A79E239-14B7-40E6-9C01-FC0C6943B871}" type="presParOf" srcId="{FE31A7CB-8452-444C-B09F-7E090C4A854A}" destId="{CAFF9AD7-4497-46C0-9CCE-E7EEE2C1EF6E}" srcOrd="0" destOrd="0" presId="urn:microsoft.com/office/officeart/2005/8/layout/process1"/>
    <dgm:cxn modelId="{B60A04DC-A757-4DBB-9DB8-7C1CC8F7FED3}" type="presParOf" srcId="{5C180663-AFFD-4A9F-84ED-0ED2CDF0E78C}" destId="{F16136C2-7E54-413C-AD6C-598D33923B4F}" srcOrd="2" destOrd="0" presId="urn:microsoft.com/office/officeart/2005/8/layout/process1"/>
    <dgm:cxn modelId="{AC3FD975-F7FF-4482-AEBA-1DEA7ED5C884}" type="presParOf" srcId="{5C180663-AFFD-4A9F-84ED-0ED2CDF0E78C}" destId="{869AEDF5-E7BE-470C-B8F2-4B312224C42E}" srcOrd="3" destOrd="0" presId="urn:microsoft.com/office/officeart/2005/8/layout/process1"/>
    <dgm:cxn modelId="{1106959E-D6F4-4D5F-B772-9164E9CCB203}" type="presParOf" srcId="{869AEDF5-E7BE-470C-B8F2-4B312224C42E}" destId="{46113C34-C851-49CF-9E30-BDB71C5E0F75}" srcOrd="0" destOrd="0" presId="urn:microsoft.com/office/officeart/2005/8/layout/process1"/>
    <dgm:cxn modelId="{8CB52BA6-91B2-4848-B431-463A93066F7B}" type="presParOf" srcId="{5C180663-AFFD-4A9F-84ED-0ED2CDF0E78C}" destId="{A5D8BDDD-5CA1-43CB-854E-E107E623755C}" srcOrd="4"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B44E171-B9CC-4108-A78F-621A63485337}" type="doc">
      <dgm:prSet loTypeId="urn:microsoft.com/office/officeart/2005/8/layout/process1" loCatId="process" qsTypeId="urn:microsoft.com/office/officeart/2005/8/quickstyle/3d3" qsCatId="3D" csTypeId="urn:microsoft.com/office/officeart/2005/8/colors/colorful2" csCatId="colorful" phldr="1"/>
      <dgm:spPr/>
    </dgm:pt>
    <dgm:pt modelId="{4D225018-D3EE-4A92-9F33-15EA0B989E2F}">
      <dgm:prSet phldrT="[Text]"/>
      <dgm:spPr/>
      <dgm:t>
        <a:bodyPr/>
        <a:lstStyle/>
        <a:p>
          <a:r>
            <a:rPr lang="en-AU" dirty="0" smtClean="0"/>
            <a:t>Climate Model 3</a:t>
          </a:r>
        </a:p>
      </dgm:t>
    </dgm:pt>
    <dgm:pt modelId="{F1F9002F-CDE3-42FF-B8BD-FBE808BC96BC}" type="parTrans" cxnId="{C5150FF1-CEB9-4474-8CDF-0B3DB7400356}">
      <dgm:prSet/>
      <dgm:spPr/>
      <dgm:t>
        <a:bodyPr/>
        <a:lstStyle/>
        <a:p>
          <a:endParaRPr lang="en-AU"/>
        </a:p>
      </dgm:t>
    </dgm:pt>
    <dgm:pt modelId="{496B3058-9B24-417D-B10C-6C942C9DDF06}" type="sibTrans" cxnId="{C5150FF1-CEB9-4474-8CDF-0B3DB7400356}">
      <dgm:prSet/>
      <dgm:spPr/>
      <dgm:t>
        <a:bodyPr/>
        <a:lstStyle/>
        <a:p>
          <a:endParaRPr lang="en-AU"/>
        </a:p>
      </dgm:t>
    </dgm:pt>
    <dgm:pt modelId="{01AF6F05-2573-4EF7-920F-F79A1AADD048}">
      <dgm:prSet phldrT="[Text]"/>
      <dgm:spPr/>
      <dgm:t>
        <a:bodyPr/>
        <a:lstStyle/>
        <a:p>
          <a:r>
            <a:rPr lang="en-AU" dirty="0" smtClean="0"/>
            <a:t>Impact Model</a:t>
          </a:r>
          <a:endParaRPr lang="en-AU" dirty="0"/>
        </a:p>
      </dgm:t>
    </dgm:pt>
    <dgm:pt modelId="{EE4D8408-328F-4107-99ED-4E90619F4279}" type="parTrans" cxnId="{614D0F03-DE94-436C-8F6D-A91A0BC23EF6}">
      <dgm:prSet/>
      <dgm:spPr/>
      <dgm:t>
        <a:bodyPr/>
        <a:lstStyle/>
        <a:p>
          <a:endParaRPr lang="en-AU"/>
        </a:p>
      </dgm:t>
    </dgm:pt>
    <dgm:pt modelId="{7144AEDF-E6DE-4952-9EC8-9745511F5B50}" type="sibTrans" cxnId="{614D0F03-DE94-436C-8F6D-A91A0BC23EF6}">
      <dgm:prSet/>
      <dgm:spPr/>
      <dgm:t>
        <a:bodyPr/>
        <a:lstStyle/>
        <a:p>
          <a:endParaRPr lang="en-AU"/>
        </a:p>
      </dgm:t>
    </dgm:pt>
    <dgm:pt modelId="{2F0E4320-BB27-42A9-915C-4C72B308F620}">
      <dgm:prSet phldrT="[Text]"/>
      <dgm:spPr/>
      <dgm:t>
        <a:bodyPr/>
        <a:lstStyle/>
        <a:p>
          <a:r>
            <a:rPr lang="en-AU" dirty="0" smtClean="0"/>
            <a:t>Assessment 3</a:t>
          </a:r>
          <a:endParaRPr lang="en-AU" dirty="0"/>
        </a:p>
      </dgm:t>
    </dgm:pt>
    <dgm:pt modelId="{B0056DD9-17C9-43BA-870C-0955D5B780F2}" type="parTrans" cxnId="{3C1E73DE-CC0B-46E8-B01F-02B39240249C}">
      <dgm:prSet/>
      <dgm:spPr/>
      <dgm:t>
        <a:bodyPr/>
        <a:lstStyle/>
        <a:p>
          <a:endParaRPr lang="en-AU"/>
        </a:p>
      </dgm:t>
    </dgm:pt>
    <dgm:pt modelId="{55C38F1A-4F7A-4B98-8048-A0AEB1729FC8}" type="sibTrans" cxnId="{3C1E73DE-CC0B-46E8-B01F-02B39240249C}">
      <dgm:prSet/>
      <dgm:spPr/>
      <dgm:t>
        <a:bodyPr/>
        <a:lstStyle/>
        <a:p>
          <a:endParaRPr lang="en-AU"/>
        </a:p>
      </dgm:t>
    </dgm:pt>
    <dgm:pt modelId="{5C180663-AFFD-4A9F-84ED-0ED2CDF0E78C}" type="pres">
      <dgm:prSet presAssocID="{5B44E171-B9CC-4108-A78F-621A63485337}" presName="Name0" presStyleCnt="0">
        <dgm:presLayoutVars>
          <dgm:dir/>
          <dgm:resizeHandles val="exact"/>
        </dgm:presLayoutVars>
      </dgm:prSet>
      <dgm:spPr/>
    </dgm:pt>
    <dgm:pt modelId="{4476B8E4-3BCF-433A-B163-3E3944942140}" type="pres">
      <dgm:prSet presAssocID="{4D225018-D3EE-4A92-9F33-15EA0B989E2F}" presName="node" presStyleLbl="node1" presStyleIdx="0" presStyleCnt="3" custLinFactNeighborX="2858" custLinFactNeighborY="-2460">
        <dgm:presLayoutVars>
          <dgm:bulletEnabled val="1"/>
        </dgm:presLayoutVars>
      </dgm:prSet>
      <dgm:spPr/>
      <dgm:t>
        <a:bodyPr/>
        <a:lstStyle/>
        <a:p>
          <a:endParaRPr lang="en-AU"/>
        </a:p>
      </dgm:t>
    </dgm:pt>
    <dgm:pt modelId="{FE31A7CB-8452-444C-B09F-7E090C4A854A}" type="pres">
      <dgm:prSet presAssocID="{496B3058-9B24-417D-B10C-6C942C9DDF06}" presName="sibTrans" presStyleLbl="sibTrans2D1" presStyleIdx="0" presStyleCnt="2"/>
      <dgm:spPr/>
      <dgm:t>
        <a:bodyPr/>
        <a:lstStyle/>
        <a:p>
          <a:endParaRPr lang="en-AU"/>
        </a:p>
      </dgm:t>
    </dgm:pt>
    <dgm:pt modelId="{CAFF9AD7-4497-46C0-9CCE-E7EEE2C1EF6E}" type="pres">
      <dgm:prSet presAssocID="{496B3058-9B24-417D-B10C-6C942C9DDF06}" presName="connectorText" presStyleLbl="sibTrans2D1" presStyleIdx="0" presStyleCnt="2"/>
      <dgm:spPr/>
      <dgm:t>
        <a:bodyPr/>
        <a:lstStyle/>
        <a:p>
          <a:endParaRPr lang="en-AU"/>
        </a:p>
      </dgm:t>
    </dgm:pt>
    <dgm:pt modelId="{F16136C2-7E54-413C-AD6C-598D33923B4F}" type="pres">
      <dgm:prSet presAssocID="{01AF6F05-2573-4EF7-920F-F79A1AADD048}" presName="node" presStyleLbl="node1" presStyleIdx="1" presStyleCnt="3">
        <dgm:presLayoutVars>
          <dgm:bulletEnabled val="1"/>
        </dgm:presLayoutVars>
      </dgm:prSet>
      <dgm:spPr/>
      <dgm:t>
        <a:bodyPr/>
        <a:lstStyle/>
        <a:p>
          <a:endParaRPr lang="en-AU"/>
        </a:p>
      </dgm:t>
    </dgm:pt>
    <dgm:pt modelId="{869AEDF5-E7BE-470C-B8F2-4B312224C42E}" type="pres">
      <dgm:prSet presAssocID="{7144AEDF-E6DE-4952-9EC8-9745511F5B50}" presName="sibTrans" presStyleLbl="sibTrans2D1" presStyleIdx="1" presStyleCnt="2"/>
      <dgm:spPr/>
      <dgm:t>
        <a:bodyPr/>
        <a:lstStyle/>
        <a:p>
          <a:endParaRPr lang="en-AU"/>
        </a:p>
      </dgm:t>
    </dgm:pt>
    <dgm:pt modelId="{46113C34-C851-49CF-9E30-BDB71C5E0F75}" type="pres">
      <dgm:prSet presAssocID="{7144AEDF-E6DE-4952-9EC8-9745511F5B50}" presName="connectorText" presStyleLbl="sibTrans2D1" presStyleIdx="1" presStyleCnt="2"/>
      <dgm:spPr/>
      <dgm:t>
        <a:bodyPr/>
        <a:lstStyle/>
        <a:p>
          <a:endParaRPr lang="en-AU"/>
        </a:p>
      </dgm:t>
    </dgm:pt>
    <dgm:pt modelId="{A5D8BDDD-5CA1-43CB-854E-E107E623755C}" type="pres">
      <dgm:prSet presAssocID="{2F0E4320-BB27-42A9-915C-4C72B308F620}" presName="node" presStyleLbl="node1" presStyleIdx="2" presStyleCnt="3">
        <dgm:presLayoutVars>
          <dgm:bulletEnabled val="1"/>
        </dgm:presLayoutVars>
      </dgm:prSet>
      <dgm:spPr/>
      <dgm:t>
        <a:bodyPr/>
        <a:lstStyle/>
        <a:p>
          <a:endParaRPr lang="en-AU"/>
        </a:p>
      </dgm:t>
    </dgm:pt>
  </dgm:ptLst>
  <dgm:cxnLst>
    <dgm:cxn modelId="{3C1E73DE-CC0B-46E8-B01F-02B39240249C}" srcId="{5B44E171-B9CC-4108-A78F-621A63485337}" destId="{2F0E4320-BB27-42A9-915C-4C72B308F620}" srcOrd="2" destOrd="0" parTransId="{B0056DD9-17C9-43BA-870C-0955D5B780F2}" sibTransId="{55C38F1A-4F7A-4B98-8048-A0AEB1729FC8}"/>
    <dgm:cxn modelId="{7FE59B6E-3B7A-4027-AB44-70BA2268AE98}" type="presOf" srcId="{2F0E4320-BB27-42A9-915C-4C72B308F620}" destId="{A5D8BDDD-5CA1-43CB-854E-E107E623755C}" srcOrd="0" destOrd="0" presId="urn:microsoft.com/office/officeart/2005/8/layout/process1"/>
    <dgm:cxn modelId="{86FBE4C0-41C6-4233-9295-911625A81AA5}" type="presOf" srcId="{5B44E171-B9CC-4108-A78F-621A63485337}" destId="{5C180663-AFFD-4A9F-84ED-0ED2CDF0E78C}" srcOrd="0" destOrd="0" presId="urn:microsoft.com/office/officeart/2005/8/layout/process1"/>
    <dgm:cxn modelId="{F90108E7-EF99-4B5C-9C6F-883AFEBD80C2}" type="presOf" srcId="{7144AEDF-E6DE-4952-9EC8-9745511F5B50}" destId="{869AEDF5-E7BE-470C-B8F2-4B312224C42E}" srcOrd="0" destOrd="0" presId="urn:microsoft.com/office/officeart/2005/8/layout/process1"/>
    <dgm:cxn modelId="{C1A90FCE-E350-4D4F-8891-B95631F64D71}" type="presOf" srcId="{496B3058-9B24-417D-B10C-6C942C9DDF06}" destId="{FE31A7CB-8452-444C-B09F-7E090C4A854A}" srcOrd="0" destOrd="0" presId="urn:microsoft.com/office/officeart/2005/8/layout/process1"/>
    <dgm:cxn modelId="{5300A089-01C4-4530-9344-EC73767A0B76}" type="presOf" srcId="{01AF6F05-2573-4EF7-920F-F79A1AADD048}" destId="{F16136C2-7E54-413C-AD6C-598D33923B4F}" srcOrd="0" destOrd="0" presId="urn:microsoft.com/office/officeart/2005/8/layout/process1"/>
    <dgm:cxn modelId="{812702B4-705A-4F07-8B5C-5FBF5EFCE045}" type="presOf" srcId="{7144AEDF-E6DE-4952-9EC8-9745511F5B50}" destId="{46113C34-C851-49CF-9E30-BDB71C5E0F75}" srcOrd="1" destOrd="0" presId="urn:microsoft.com/office/officeart/2005/8/layout/process1"/>
    <dgm:cxn modelId="{BF5C5660-8B32-4F8B-A58B-B66853D2CDE3}" type="presOf" srcId="{4D225018-D3EE-4A92-9F33-15EA0B989E2F}" destId="{4476B8E4-3BCF-433A-B163-3E3944942140}" srcOrd="0" destOrd="0" presId="urn:microsoft.com/office/officeart/2005/8/layout/process1"/>
    <dgm:cxn modelId="{B1993B6E-19BA-4E2B-80E5-579BF004A694}" type="presOf" srcId="{496B3058-9B24-417D-B10C-6C942C9DDF06}" destId="{CAFF9AD7-4497-46C0-9CCE-E7EEE2C1EF6E}" srcOrd="1" destOrd="0" presId="urn:microsoft.com/office/officeart/2005/8/layout/process1"/>
    <dgm:cxn modelId="{C5150FF1-CEB9-4474-8CDF-0B3DB7400356}" srcId="{5B44E171-B9CC-4108-A78F-621A63485337}" destId="{4D225018-D3EE-4A92-9F33-15EA0B989E2F}" srcOrd="0" destOrd="0" parTransId="{F1F9002F-CDE3-42FF-B8BD-FBE808BC96BC}" sibTransId="{496B3058-9B24-417D-B10C-6C942C9DDF06}"/>
    <dgm:cxn modelId="{614D0F03-DE94-436C-8F6D-A91A0BC23EF6}" srcId="{5B44E171-B9CC-4108-A78F-621A63485337}" destId="{01AF6F05-2573-4EF7-920F-F79A1AADD048}" srcOrd="1" destOrd="0" parTransId="{EE4D8408-328F-4107-99ED-4E90619F4279}" sibTransId="{7144AEDF-E6DE-4952-9EC8-9745511F5B50}"/>
    <dgm:cxn modelId="{3F901A10-E342-40C9-94B7-D565C7561015}" type="presParOf" srcId="{5C180663-AFFD-4A9F-84ED-0ED2CDF0E78C}" destId="{4476B8E4-3BCF-433A-B163-3E3944942140}" srcOrd="0" destOrd="0" presId="urn:microsoft.com/office/officeart/2005/8/layout/process1"/>
    <dgm:cxn modelId="{DD1E9C31-80AD-47DE-9E87-599A9398931A}" type="presParOf" srcId="{5C180663-AFFD-4A9F-84ED-0ED2CDF0E78C}" destId="{FE31A7CB-8452-444C-B09F-7E090C4A854A}" srcOrd="1" destOrd="0" presId="urn:microsoft.com/office/officeart/2005/8/layout/process1"/>
    <dgm:cxn modelId="{5C28BD34-3A9A-43D0-A855-80C8346DCB2E}" type="presParOf" srcId="{FE31A7CB-8452-444C-B09F-7E090C4A854A}" destId="{CAFF9AD7-4497-46C0-9CCE-E7EEE2C1EF6E}" srcOrd="0" destOrd="0" presId="urn:microsoft.com/office/officeart/2005/8/layout/process1"/>
    <dgm:cxn modelId="{8A32E812-8AEB-4D6E-BD6D-8212F78EB6AD}" type="presParOf" srcId="{5C180663-AFFD-4A9F-84ED-0ED2CDF0E78C}" destId="{F16136C2-7E54-413C-AD6C-598D33923B4F}" srcOrd="2" destOrd="0" presId="urn:microsoft.com/office/officeart/2005/8/layout/process1"/>
    <dgm:cxn modelId="{C5C1C46F-1F1B-447C-8BF1-64836297E4BC}" type="presParOf" srcId="{5C180663-AFFD-4A9F-84ED-0ED2CDF0E78C}" destId="{869AEDF5-E7BE-470C-B8F2-4B312224C42E}" srcOrd="3" destOrd="0" presId="urn:microsoft.com/office/officeart/2005/8/layout/process1"/>
    <dgm:cxn modelId="{317E457A-6A04-4049-8622-39ADC0D29FE2}" type="presParOf" srcId="{869AEDF5-E7BE-470C-B8F2-4B312224C42E}" destId="{46113C34-C851-49CF-9E30-BDB71C5E0F75}" srcOrd="0" destOrd="0" presId="urn:microsoft.com/office/officeart/2005/8/layout/process1"/>
    <dgm:cxn modelId="{A655E3A4-2449-48D5-9BC6-BB9C3163167E}" type="presParOf" srcId="{5C180663-AFFD-4A9F-84ED-0ED2CDF0E78C}" destId="{A5D8BDDD-5CA1-43CB-854E-E107E623755C}" srcOrd="4" destOrd="0" presId="urn:microsoft.com/office/officeart/2005/8/layout/process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B44E171-B9CC-4108-A78F-621A63485337}" type="doc">
      <dgm:prSet loTypeId="urn:microsoft.com/office/officeart/2005/8/layout/process1" loCatId="process" qsTypeId="urn:microsoft.com/office/officeart/2005/8/quickstyle/3d3" qsCatId="3D" csTypeId="urn:microsoft.com/office/officeart/2005/8/colors/colorful2" csCatId="colorful" phldr="1"/>
      <dgm:spPr/>
    </dgm:pt>
    <dgm:pt modelId="{4D225018-D3EE-4A92-9F33-15EA0B989E2F}">
      <dgm:prSet phldrT="[Text]"/>
      <dgm:spPr/>
      <dgm:t>
        <a:bodyPr/>
        <a:lstStyle/>
        <a:p>
          <a:r>
            <a:rPr lang="en-AU" dirty="0" smtClean="0"/>
            <a:t>Climate Model 4</a:t>
          </a:r>
        </a:p>
      </dgm:t>
    </dgm:pt>
    <dgm:pt modelId="{F1F9002F-CDE3-42FF-B8BD-FBE808BC96BC}" type="parTrans" cxnId="{C5150FF1-CEB9-4474-8CDF-0B3DB7400356}">
      <dgm:prSet/>
      <dgm:spPr/>
      <dgm:t>
        <a:bodyPr/>
        <a:lstStyle/>
        <a:p>
          <a:endParaRPr lang="en-AU"/>
        </a:p>
      </dgm:t>
    </dgm:pt>
    <dgm:pt modelId="{496B3058-9B24-417D-B10C-6C942C9DDF06}" type="sibTrans" cxnId="{C5150FF1-CEB9-4474-8CDF-0B3DB7400356}">
      <dgm:prSet/>
      <dgm:spPr/>
      <dgm:t>
        <a:bodyPr/>
        <a:lstStyle/>
        <a:p>
          <a:endParaRPr lang="en-AU"/>
        </a:p>
      </dgm:t>
    </dgm:pt>
    <dgm:pt modelId="{01AF6F05-2573-4EF7-920F-F79A1AADD048}">
      <dgm:prSet phldrT="[Text]"/>
      <dgm:spPr/>
      <dgm:t>
        <a:bodyPr/>
        <a:lstStyle/>
        <a:p>
          <a:r>
            <a:rPr lang="en-AU" dirty="0" smtClean="0"/>
            <a:t>Impact Model</a:t>
          </a:r>
          <a:endParaRPr lang="en-AU" dirty="0"/>
        </a:p>
      </dgm:t>
    </dgm:pt>
    <dgm:pt modelId="{EE4D8408-328F-4107-99ED-4E90619F4279}" type="parTrans" cxnId="{614D0F03-DE94-436C-8F6D-A91A0BC23EF6}">
      <dgm:prSet/>
      <dgm:spPr/>
      <dgm:t>
        <a:bodyPr/>
        <a:lstStyle/>
        <a:p>
          <a:endParaRPr lang="en-AU"/>
        </a:p>
      </dgm:t>
    </dgm:pt>
    <dgm:pt modelId="{7144AEDF-E6DE-4952-9EC8-9745511F5B50}" type="sibTrans" cxnId="{614D0F03-DE94-436C-8F6D-A91A0BC23EF6}">
      <dgm:prSet/>
      <dgm:spPr/>
      <dgm:t>
        <a:bodyPr/>
        <a:lstStyle/>
        <a:p>
          <a:endParaRPr lang="en-AU"/>
        </a:p>
      </dgm:t>
    </dgm:pt>
    <dgm:pt modelId="{2F0E4320-BB27-42A9-915C-4C72B308F620}">
      <dgm:prSet phldrT="[Text]"/>
      <dgm:spPr/>
      <dgm:t>
        <a:bodyPr/>
        <a:lstStyle/>
        <a:p>
          <a:r>
            <a:rPr lang="en-AU" dirty="0" smtClean="0"/>
            <a:t>Assessment 4</a:t>
          </a:r>
          <a:endParaRPr lang="en-AU" dirty="0"/>
        </a:p>
      </dgm:t>
    </dgm:pt>
    <dgm:pt modelId="{B0056DD9-17C9-43BA-870C-0955D5B780F2}" type="parTrans" cxnId="{3C1E73DE-CC0B-46E8-B01F-02B39240249C}">
      <dgm:prSet/>
      <dgm:spPr/>
      <dgm:t>
        <a:bodyPr/>
        <a:lstStyle/>
        <a:p>
          <a:endParaRPr lang="en-AU"/>
        </a:p>
      </dgm:t>
    </dgm:pt>
    <dgm:pt modelId="{55C38F1A-4F7A-4B98-8048-A0AEB1729FC8}" type="sibTrans" cxnId="{3C1E73DE-CC0B-46E8-B01F-02B39240249C}">
      <dgm:prSet/>
      <dgm:spPr/>
      <dgm:t>
        <a:bodyPr/>
        <a:lstStyle/>
        <a:p>
          <a:endParaRPr lang="en-AU"/>
        </a:p>
      </dgm:t>
    </dgm:pt>
    <dgm:pt modelId="{5C180663-AFFD-4A9F-84ED-0ED2CDF0E78C}" type="pres">
      <dgm:prSet presAssocID="{5B44E171-B9CC-4108-A78F-621A63485337}" presName="Name0" presStyleCnt="0">
        <dgm:presLayoutVars>
          <dgm:dir/>
          <dgm:resizeHandles val="exact"/>
        </dgm:presLayoutVars>
      </dgm:prSet>
      <dgm:spPr/>
    </dgm:pt>
    <dgm:pt modelId="{4476B8E4-3BCF-433A-B163-3E3944942140}" type="pres">
      <dgm:prSet presAssocID="{4D225018-D3EE-4A92-9F33-15EA0B989E2F}" presName="node" presStyleLbl="node1" presStyleIdx="0" presStyleCnt="3" custLinFactNeighborX="2858" custLinFactNeighborY="-2460">
        <dgm:presLayoutVars>
          <dgm:bulletEnabled val="1"/>
        </dgm:presLayoutVars>
      </dgm:prSet>
      <dgm:spPr/>
      <dgm:t>
        <a:bodyPr/>
        <a:lstStyle/>
        <a:p>
          <a:endParaRPr lang="en-AU"/>
        </a:p>
      </dgm:t>
    </dgm:pt>
    <dgm:pt modelId="{FE31A7CB-8452-444C-B09F-7E090C4A854A}" type="pres">
      <dgm:prSet presAssocID="{496B3058-9B24-417D-B10C-6C942C9DDF06}" presName="sibTrans" presStyleLbl="sibTrans2D1" presStyleIdx="0" presStyleCnt="2"/>
      <dgm:spPr/>
      <dgm:t>
        <a:bodyPr/>
        <a:lstStyle/>
        <a:p>
          <a:endParaRPr lang="en-AU"/>
        </a:p>
      </dgm:t>
    </dgm:pt>
    <dgm:pt modelId="{CAFF9AD7-4497-46C0-9CCE-E7EEE2C1EF6E}" type="pres">
      <dgm:prSet presAssocID="{496B3058-9B24-417D-B10C-6C942C9DDF06}" presName="connectorText" presStyleLbl="sibTrans2D1" presStyleIdx="0" presStyleCnt="2"/>
      <dgm:spPr/>
      <dgm:t>
        <a:bodyPr/>
        <a:lstStyle/>
        <a:p>
          <a:endParaRPr lang="en-AU"/>
        </a:p>
      </dgm:t>
    </dgm:pt>
    <dgm:pt modelId="{F16136C2-7E54-413C-AD6C-598D33923B4F}" type="pres">
      <dgm:prSet presAssocID="{01AF6F05-2573-4EF7-920F-F79A1AADD048}" presName="node" presStyleLbl="node1" presStyleIdx="1" presStyleCnt="3">
        <dgm:presLayoutVars>
          <dgm:bulletEnabled val="1"/>
        </dgm:presLayoutVars>
      </dgm:prSet>
      <dgm:spPr/>
      <dgm:t>
        <a:bodyPr/>
        <a:lstStyle/>
        <a:p>
          <a:endParaRPr lang="en-AU"/>
        </a:p>
      </dgm:t>
    </dgm:pt>
    <dgm:pt modelId="{869AEDF5-E7BE-470C-B8F2-4B312224C42E}" type="pres">
      <dgm:prSet presAssocID="{7144AEDF-E6DE-4952-9EC8-9745511F5B50}" presName="sibTrans" presStyleLbl="sibTrans2D1" presStyleIdx="1" presStyleCnt="2"/>
      <dgm:spPr/>
      <dgm:t>
        <a:bodyPr/>
        <a:lstStyle/>
        <a:p>
          <a:endParaRPr lang="en-AU"/>
        </a:p>
      </dgm:t>
    </dgm:pt>
    <dgm:pt modelId="{46113C34-C851-49CF-9E30-BDB71C5E0F75}" type="pres">
      <dgm:prSet presAssocID="{7144AEDF-E6DE-4952-9EC8-9745511F5B50}" presName="connectorText" presStyleLbl="sibTrans2D1" presStyleIdx="1" presStyleCnt="2"/>
      <dgm:spPr/>
      <dgm:t>
        <a:bodyPr/>
        <a:lstStyle/>
        <a:p>
          <a:endParaRPr lang="en-AU"/>
        </a:p>
      </dgm:t>
    </dgm:pt>
    <dgm:pt modelId="{A5D8BDDD-5CA1-43CB-854E-E107E623755C}" type="pres">
      <dgm:prSet presAssocID="{2F0E4320-BB27-42A9-915C-4C72B308F620}" presName="node" presStyleLbl="node1" presStyleIdx="2" presStyleCnt="3">
        <dgm:presLayoutVars>
          <dgm:bulletEnabled val="1"/>
        </dgm:presLayoutVars>
      </dgm:prSet>
      <dgm:spPr/>
      <dgm:t>
        <a:bodyPr/>
        <a:lstStyle/>
        <a:p>
          <a:endParaRPr lang="en-AU"/>
        </a:p>
      </dgm:t>
    </dgm:pt>
  </dgm:ptLst>
  <dgm:cxnLst>
    <dgm:cxn modelId="{3A6FEA6D-249A-456A-B548-49CA09A065B2}" type="presOf" srcId="{7144AEDF-E6DE-4952-9EC8-9745511F5B50}" destId="{869AEDF5-E7BE-470C-B8F2-4B312224C42E}" srcOrd="0" destOrd="0" presId="urn:microsoft.com/office/officeart/2005/8/layout/process1"/>
    <dgm:cxn modelId="{C5150FF1-CEB9-4474-8CDF-0B3DB7400356}" srcId="{5B44E171-B9CC-4108-A78F-621A63485337}" destId="{4D225018-D3EE-4A92-9F33-15EA0B989E2F}" srcOrd="0" destOrd="0" parTransId="{F1F9002F-CDE3-42FF-B8BD-FBE808BC96BC}" sibTransId="{496B3058-9B24-417D-B10C-6C942C9DDF06}"/>
    <dgm:cxn modelId="{E75825A3-5C98-4505-9D1D-4CCDB916FE4F}" type="presOf" srcId="{496B3058-9B24-417D-B10C-6C942C9DDF06}" destId="{FE31A7CB-8452-444C-B09F-7E090C4A854A}" srcOrd="0" destOrd="0" presId="urn:microsoft.com/office/officeart/2005/8/layout/process1"/>
    <dgm:cxn modelId="{500537B8-8D2B-4C70-A1B7-2B2B3D4F4E5A}" type="presOf" srcId="{5B44E171-B9CC-4108-A78F-621A63485337}" destId="{5C180663-AFFD-4A9F-84ED-0ED2CDF0E78C}" srcOrd="0" destOrd="0" presId="urn:microsoft.com/office/officeart/2005/8/layout/process1"/>
    <dgm:cxn modelId="{03EC90C7-D877-43EA-8E09-75FD869694C0}" type="presOf" srcId="{01AF6F05-2573-4EF7-920F-F79A1AADD048}" destId="{F16136C2-7E54-413C-AD6C-598D33923B4F}" srcOrd="0" destOrd="0" presId="urn:microsoft.com/office/officeart/2005/8/layout/process1"/>
    <dgm:cxn modelId="{3C1E73DE-CC0B-46E8-B01F-02B39240249C}" srcId="{5B44E171-B9CC-4108-A78F-621A63485337}" destId="{2F0E4320-BB27-42A9-915C-4C72B308F620}" srcOrd="2" destOrd="0" parTransId="{B0056DD9-17C9-43BA-870C-0955D5B780F2}" sibTransId="{55C38F1A-4F7A-4B98-8048-A0AEB1729FC8}"/>
    <dgm:cxn modelId="{40DD3B6D-18D0-450D-879B-46F90070B4B7}" type="presOf" srcId="{7144AEDF-E6DE-4952-9EC8-9745511F5B50}" destId="{46113C34-C851-49CF-9E30-BDB71C5E0F75}" srcOrd="1" destOrd="0" presId="urn:microsoft.com/office/officeart/2005/8/layout/process1"/>
    <dgm:cxn modelId="{614D0F03-DE94-436C-8F6D-A91A0BC23EF6}" srcId="{5B44E171-B9CC-4108-A78F-621A63485337}" destId="{01AF6F05-2573-4EF7-920F-F79A1AADD048}" srcOrd="1" destOrd="0" parTransId="{EE4D8408-328F-4107-99ED-4E90619F4279}" sibTransId="{7144AEDF-E6DE-4952-9EC8-9745511F5B50}"/>
    <dgm:cxn modelId="{C81E74BA-D4FF-4F3C-B854-188E1E2F7B9A}" type="presOf" srcId="{2F0E4320-BB27-42A9-915C-4C72B308F620}" destId="{A5D8BDDD-5CA1-43CB-854E-E107E623755C}" srcOrd="0" destOrd="0" presId="urn:microsoft.com/office/officeart/2005/8/layout/process1"/>
    <dgm:cxn modelId="{D4F4DA14-32C7-4882-9AA0-9207989262EB}" type="presOf" srcId="{4D225018-D3EE-4A92-9F33-15EA0B989E2F}" destId="{4476B8E4-3BCF-433A-B163-3E3944942140}" srcOrd="0" destOrd="0" presId="urn:microsoft.com/office/officeart/2005/8/layout/process1"/>
    <dgm:cxn modelId="{A0CA0C87-89FE-47AF-9DEB-5ED828DE9D2B}" type="presOf" srcId="{496B3058-9B24-417D-B10C-6C942C9DDF06}" destId="{CAFF9AD7-4497-46C0-9CCE-E7EEE2C1EF6E}" srcOrd="1" destOrd="0" presId="urn:microsoft.com/office/officeart/2005/8/layout/process1"/>
    <dgm:cxn modelId="{C8BC3511-C7AC-45E2-B790-C0C89BC0AA01}" type="presParOf" srcId="{5C180663-AFFD-4A9F-84ED-0ED2CDF0E78C}" destId="{4476B8E4-3BCF-433A-B163-3E3944942140}" srcOrd="0" destOrd="0" presId="urn:microsoft.com/office/officeart/2005/8/layout/process1"/>
    <dgm:cxn modelId="{B934BA46-4158-438E-B0AB-5DDA7E8C4F48}" type="presParOf" srcId="{5C180663-AFFD-4A9F-84ED-0ED2CDF0E78C}" destId="{FE31A7CB-8452-444C-B09F-7E090C4A854A}" srcOrd="1" destOrd="0" presId="urn:microsoft.com/office/officeart/2005/8/layout/process1"/>
    <dgm:cxn modelId="{3232F52A-A503-4753-990C-92C08AA42E77}" type="presParOf" srcId="{FE31A7CB-8452-444C-B09F-7E090C4A854A}" destId="{CAFF9AD7-4497-46C0-9CCE-E7EEE2C1EF6E}" srcOrd="0" destOrd="0" presId="urn:microsoft.com/office/officeart/2005/8/layout/process1"/>
    <dgm:cxn modelId="{6B5BF386-A612-4DF8-8E33-104E36DBA731}" type="presParOf" srcId="{5C180663-AFFD-4A9F-84ED-0ED2CDF0E78C}" destId="{F16136C2-7E54-413C-AD6C-598D33923B4F}" srcOrd="2" destOrd="0" presId="urn:microsoft.com/office/officeart/2005/8/layout/process1"/>
    <dgm:cxn modelId="{7B696B64-7A64-4135-87DE-C56BBFEB4B67}" type="presParOf" srcId="{5C180663-AFFD-4A9F-84ED-0ED2CDF0E78C}" destId="{869AEDF5-E7BE-470C-B8F2-4B312224C42E}" srcOrd="3" destOrd="0" presId="urn:microsoft.com/office/officeart/2005/8/layout/process1"/>
    <dgm:cxn modelId="{17E9B644-3CF9-410D-A157-3CF23BAC6B21}" type="presParOf" srcId="{869AEDF5-E7BE-470C-B8F2-4B312224C42E}" destId="{46113C34-C851-49CF-9E30-BDB71C5E0F75}" srcOrd="0" destOrd="0" presId="urn:microsoft.com/office/officeart/2005/8/layout/process1"/>
    <dgm:cxn modelId="{2BF6C194-0A33-46A6-AA8D-99F6752F3CD0}" type="presParOf" srcId="{5C180663-AFFD-4A9F-84ED-0ED2CDF0E78C}" destId="{A5D8BDDD-5CA1-43CB-854E-E107E623755C}" srcOrd="4" destOrd="0" presId="urn:microsoft.com/office/officeart/2005/8/layout/process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B44E171-B9CC-4108-A78F-621A63485337}" type="doc">
      <dgm:prSet loTypeId="urn:microsoft.com/office/officeart/2005/8/layout/process1" loCatId="process" qsTypeId="urn:microsoft.com/office/officeart/2005/8/quickstyle/3d3" qsCatId="3D" csTypeId="urn:microsoft.com/office/officeart/2005/8/colors/colorful2" csCatId="colorful" phldr="1"/>
      <dgm:spPr/>
    </dgm:pt>
    <dgm:pt modelId="{4D225018-D3EE-4A92-9F33-15EA0B989E2F}">
      <dgm:prSet phldrT="[Text]"/>
      <dgm:spPr/>
      <dgm:t>
        <a:bodyPr/>
        <a:lstStyle/>
        <a:p>
          <a:r>
            <a:rPr lang="en-AU" dirty="0" smtClean="0"/>
            <a:t>Climate Model 40</a:t>
          </a:r>
        </a:p>
      </dgm:t>
    </dgm:pt>
    <dgm:pt modelId="{F1F9002F-CDE3-42FF-B8BD-FBE808BC96BC}" type="parTrans" cxnId="{C5150FF1-CEB9-4474-8CDF-0B3DB7400356}">
      <dgm:prSet/>
      <dgm:spPr/>
      <dgm:t>
        <a:bodyPr/>
        <a:lstStyle/>
        <a:p>
          <a:endParaRPr lang="en-AU"/>
        </a:p>
      </dgm:t>
    </dgm:pt>
    <dgm:pt modelId="{496B3058-9B24-417D-B10C-6C942C9DDF06}" type="sibTrans" cxnId="{C5150FF1-CEB9-4474-8CDF-0B3DB7400356}">
      <dgm:prSet/>
      <dgm:spPr/>
      <dgm:t>
        <a:bodyPr/>
        <a:lstStyle/>
        <a:p>
          <a:endParaRPr lang="en-AU"/>
        </a:p>
      </dgm:t>
    </dgm:pt>
    <dgm:pt modelId="{01AF6F05-2573-4EF7-920F-F79A1AADD048}">
      <dgm:prSet phldrT="[Text]"/>
      <dgm:spPr/>
      <dgm:t>
        <a:bodyPr/>
        <a:lstStyle/>
        <a:p>
          <a:r>
            <a:rPr lang="en-AU" dirty="0" smtClean="0"/>
            <a:t>Impact Model</a:t>
          </a:r>
          <a:endParaRPr lang="en-AU" dirty="0"/>
        </a:p>
      </dgm:t>
    </dgm:pt>
    <dgm:pt modelId="{EE4D8408-328F-4107-99ED-4E90619F4279}" type="parTrans" cxnId="{614D0F03-DE94-436C-8F6D-A91A0BC23EF6}">
      <dgm:prSet/>
      <dgm:spPr/>
      <dgm:t>
        <a:bodyPr/>
        <a:lstStyle/>
        <a:p>
          <a:endParaRPr lang="en-AU"/>
        </a:p>
      </dgm:t>
    </dgm:pt>
    <dgm:pt modelId="{7144AEDF-E6DE-4952-9EC8-9745511F5B50}" type="sibTrans" cxnId="{614D0F03-DE94-436C-8F6D-A91A0BC23EF6}">
      <dgm:prSet/>
      <dgm:spPr/>
      <dgm:t>
        <a:bodyPr/>
        <a:lstStyle/>
        <a:p>
          <a:endParaRPr lang="en-AU"/>
        </a:p>
      </dgm:t>
    </dgm:pt>
    <dgm:pt modelId="{2F0E4320-BB27-42A9-915C-4C72B308F620}">
      <dgm:prSet phldrT="[Text]"/>
      <dgm:spPr/>
      <dgm:t>
        <a:bodyPr/>
        <a:lstStyle/>
        <a:p>
          <a:r>
            <a:rPr lang="en-AU" dirty="0" smtClean="0"/>
            <a:t>Assessment 40</a:t>
          </a:r>
          <a:endParaRPr lang="en-AU" dirty="0"/>
        </a:p>
      </dgm:t>
    </dgm:pt>
    <dgm:pt modelId="{B0056DD9-17C9-43BA-870C-0955D5B780F2}" type="parTrans" cxnId="{3C1E73DE-CC0B-46E8-B01F-02B39240249C}">
      <dgm:prSet/>
      <dgm:spPr/>
      <dgm:t>
        <a:bodyPr/>
        <a:lstStyle/>
        <a:p>
          <a:endParaRPr lang="en-AU"/>
        </a:p>
      </dgm:t>
    </dgm:pt>
    <dgm:pt modelId="{55C38F1A-4F7A-4B98-8048-A0AEB1729FC8}" type="sibTrans" cxnId="{3C1E73DE-CC0B-46E8-B01F-02B39240249C}">
      <dgm:prSet/>
      <dgm:spPr/>
      <dgm:t>
        <a:bodyPr/>
        <a:lstStyle/>
        <a:p>
          <a:endParaRPr lang="en-AU"/>
        </a:p>
      </dgm:t>
    </dgm:pt>
    <dgm:pt modelId="{5C180663-AFFD-4A9F-84ED-0ED2CDF0E78C}" type="pres">
      <dgm:prSet presAssocID="{5B44E171-B9CC-4108-A78F-621A63485337}" presName="Name0" presStyleCnt="0">
        <dgm:presLayoutVars>
          <dgm:dir/>
          <dgm:resizeHandles val="exact"/>
        </dgm:presLayoutVars>
      </dgm:prSet>
      <dgm:spPr/>
    </dgm:pt>
    <dgm:pt modelId="{4476B8E4-3BCF-433A-B163-3E3944942140}" type="pres">
      <dgm:prSet presAssocID="{4D225018-D3EE-4A92-9F33-15EA0B989E2F}" presName="node" presStyleLbl="node1" presStyleIdx="0" presStyleCnt="3" custLinFactNeighborX="2858" custLinFactNeighborY="-2460">
        <dgm:presLayoutVars>
          <dgm:bulletEnabled val="1"/>
        </dgm:presLayoutVars>
      </dgm:prSet>
      <dgm:spPr/>
      <dgm:t>
        <a:bodyPr/>
        <a:lstStyle/>
        <a:p>
          <a:endParaRPr lang="en-AU"/>
        </a:p>
      </dgm:t>
    </dgm:pt>
    <dgm:pt modelId="{FE31A7CB-8452-444C-B09F-7E090C4A854A}" type="pres">
      <dgm:prSet presAssocID="{496B3058-9B24-417D-B10C-6C942C9DDF06}" presName="sibTrans" presStyleLbl="sibTrans2D1" presStyleIdx="0" presStyleCnt="2"/>
      <dgm:spPr/>
      <dgm:t>
        <a:bodyPr/>
        <a:lstStyle/>
        <a:p>
          <a:endParaRPr lang="en-AU"/>
        </a:p>
      </dgm:t>
    </dgm:pt>
    <dgm:pt modelId="{CAFF9AD7-4497-46C0-9CCE-E7EEE2C1EF6E}" type="pres">
      <dgm:prSet presAssocID="{496B3058-9B24-417D-B10C-6C942C9DDF06}" presName="connectorText" presStyleLbl="sibTrans2D1" presStyleIdx="0" presStyleCnt="2"/>
      <dgm:spPr/>
      <dgm:t>
        <a:bodyPr/>
        <a:lstStyle/>
        <a:p>
          <a:endParaRPr lang="en-AU"/>
        </a:p>
      </dgm:t>
    </dgm:pt>
    <dgm:pt modelId="{F16136C2-7E54-413C-AD6C-598D33923B4F}" type="pres">
      <dgm:prSet presAssocID="{01AF6F05-2573-4EF7-920F-F79A1AADD048}" presName="node" presStyleLbl="node1" presStyleIdx="1" presStyleCnt="3">
        <dgm:presLayoutVars>
          <dgm:bulletEnabled val="1"/>
        </dgm:presLayoutVars>
      </dgm:prSet>
      <dgm:spPr/>
      <dgm:t>
        <a:bodyPr/>
        <a:lstStyle/>
        <a:p>
          <a:endParaRPr lang="en-AU"/>
        </a:p>
      </dgm:t>
    </dgm:pt>
    <dgm:pt modelId="{869AEDF5-E7BE-470C-B8F2-4B312224C42E}" type="pres">
      <dgm:prSet presAssocID="{7144AEDF-E6DE-4952-9EC8-9745511F5B50}" presName="sibTrans" presStyleLbl="sibTrans2D1" presStyleIdx="1" presStyleCnt="2"/>
      <dgm:spPr/>
      <dgm:t>
        <a:bodyPr/>
        <a:lstStyle/>
        <a:p>
          <a:endParaRPr lang="en-AU"/>
        </a:p>
      </dgm:t>
    </dgm:pt>
    <dgm:pt modelId="{46113C34-C851-49CF-9E30-BDB71C5E0F75}" type="pres">
      <dgm:prSet presAssocID="{7144AEDF-E6DE-4952-9EC8-9745511F5B50}" presName="connectorText" presStyleLbl="sibTrans2D1" presStyleIdx="1" presStyleCnt="2"/>
      <dgm:spPr/>
      <dgm:t>
        <a:bodyPr/>
        <a:lstStyle/>
        <a:p>
          <a:endParaRPr lang="en-AU"/>
        </a:p>
      </dgm:t>
    </dgm:pt>
    <dgm:pt modelId="{A5D8BDDD-5CA1-43CB-854E-E107E623755C}" type="pres">
      <dgm:prSet presAssocID="{2F0E4320-BB27-42A9-915C-4C72B308F620}" presName="node" presStyleLbl="node1" presStyleIdx="2" presStyleCnt="3">
        <dgm:presLayoutVars>
          <dgm:bulletEnabled val="1"/>
        </dgm:presLayoutVars>
      </dgm:prSet>
      <dgm:spPr/>
      <dgm:t>
        <a:bodyPr/>
        <a:lstStyle/>
        <a:p>
          <a:endParaRPr lang="en-AU"/>
        </a:p>
      </dgm:t>
    </dgm:pt>
  </dgm:ptLst>
  <dgm:cxnLst>
    <dgm:cxn modelId="{F546E7AC-CDF5-4B9E-9915-5A500EDBB641}" type="presOf" srcId="{5B44E171-B9CC-4108-A78F-621A63485337}" destId="{5C180663-AFFD-4A9F-84ED-0ED2CDF0E78C}" srcOrd="0" destOrd="0" presId="urn:microsoft.com/office/officeart/2005/8/layout/process1"/>
    <dgm:cxn modelId="{C5150FF1-CEB9-4474-8CDF-0B3DB7400356}" srcId="{5B44E171-B9CC-4108-A78F-621A63485337}" destId="{4D225018-D3EE-4A92-9F33-15EA0B989E2F}" srcOrd="0" destOrd="0" parTransId="{F1F9002F-CDE3-42FF-B8BD-FBE808BC96BC}" sibTransId="{496B3058-9B24-417D-B10C-6C942C9DDF06}"/>
    <dgm:cxn modelId="{4053FE61-10ED-49A7-991E-44679F5CA8E7}" type="presOf" srcId="{496B3058-9B24-417D-B10C-6C942C9DDF06}" destId="{CAFF9AD7-4497-46C0-9CCE-E7EEE2C1EF6E}" srcOrd="1" destOrd="0" presId="urn:microsoft.com/office/officeart/2005/8/layout/process1"/>
    <dgm:cxn modelId="{61A07680-20C0-4F05-A6A7-632F1DCF2FB6}" type="presOf" srcId="{496B3058-9B24-417D-B10C-6C942C9DDF06}" destId="{FE31A7CB-8452-444C-B09F-7E090C4A854A}" srcOrd="0" destOrd="0" presId="urn:microsoft.com/office/officeart/2005/8/layout/process1"/>
    <dgm:cxn modelId="{8090C85B-5764-408A-A88F-0FF2A0BD2185}" type="presOf" srcId="{7144AEDF-E6DE-4952-9EC8-9745511F5B50}" destId="{869AEDF5-E7BE-470C-B8F2-4B312224C42E}" srcOrd="0" destOrd="0" presId="urn:microsoft.com/office/officeart/2005/8/layout/process1"/>
    <dgm:cxn modelId="{8EA8EA85-9E95-497B-902D-BC02DB427A18}" type="presOf" srcId="{7144AEDF-E6DE-4952-9EC8-9745511F5B50}" destId="{46113C34-C851-49CF-9E30-BDB71C5E0F75}" srcOrd="1" destOrd="0" presId="urn:microsoft.com/office/officeart/2005/8/layout/process1"/>
    <dgm:cxn modelId="{3C1E73DE-CC0B-46E8-B01F-02B39240249C}" srcId="{5B44E171-B9CC-4108-A78F-621A63485337}" destId="{2F0E4320-BB27-42A9-915C-4C72B308F620}" srcOrd="2" destOrd="0" parTransId="{B0056DD9-17C9-43BA-870C-0955D5B780F2}" sibTransId="{55C38F1A-4F7A-4B98-8048-A0AEB1729FC8}"/>
    <dgm:cxn modelId="{614D0F03-DE94-436C-8F6D-A91A0BC23EF6}" srcId="{5B44E171-B9CC-4108-A78F-621A63485337}" destId="{01AF6F05-2573-4EF7-920F-F79A1AADD048}" srcOrd="1" destOrd="0" parTransId="{EE4D8408-328F-4107-99ED-4E90619F4279}" sibTransId="{7144AEDF-E6DE-4952-9EC8-9745511F5B50}"/>
    <dgm:cxn modelId="{6B5811E1-7D41-4836-A5CE-A8986B95803E}" type="presOf" srcId="{01AF6F05-2573-4EF7-920F-F79A1AADD048}" destId="{F16136C2-7E54-413C-AD6C-598D33923B4F}" srcOrd="0" destOrd="0" presId="urn:microsoft.com/office/officeart/2005/8/layout/process1"/>
    <dgm:cxn modelId="{0B9EC2B3-DC31-46A5-8CF0-5A75BA11E08A}" type="presOf" srcId="{4D225018-D3EE-4A92-9F33-15EA0B989E2F}" destId="{4476B8E4-3BCF-433A-B163-3E3944942140}" srcOrd="0" destOrd="0" presId="urn:microsoft.com/office/officeart/2005/8/layout/process1"/>
    <dgm:cxn modelId="{C9DCBCC8-3A8E-42B3-A3E8-33414C981353}" type="presOf" srcId="{2F0E4320-BB27-42A9-915C-4C72B308F620}" destId="{A5D8BDDD-5CA1-43CB-854E-E107E623755C}" srcOrd="0" destOrd="0" presId="urn:microsoft.com/office/officeart/2005/8/layout/process1"/>
    <dgm:cxn modelId="{0291B652-F740-40EB-B6B8-D2C257B36944}" type="presParOf" srcId="{5C180663-AFFD-4A9F-84ED-0ED2CDF0E78C}" destId="{4476B8E4-3BCF-433A-B163-3E3944942140}" srcOrd="0" destOrd="0" presId="urn:microsoft.com/office/officeart/2005/8/layout/process1"/>
    <dgm:cxn modelId="{D5E253F0-AD8D-48DA-ADF4-276E686C8720}" type="presParOf" srcId="{5C180663-AFFD-4A9F-84ED-0ED2CDF0E78C}" destId="{FE31A7CB-8452-444C-B09F-7E090C4A854A}" srcOrd="1" destOrd="0" presId="urn:microsoft.com/office/officeart/2005/8/layout/process1"/>
    <dgm:cxn modelId="{330CB040-F210-4485-8C20-A31D061DA6F5}" type="presParOf" srcId="{FE31A7CB-8452-444C-B09F-7E090C4A854A}" destId="{CAFF9AD7-4497-46C0-9CCE-E7EEE2C1EF6E}" srcOrd="0" destOrd="0" presId="urn:microsoft.com/office/officeart/2005/8/layout/process1"/>
    <dgm:cxn modelId="{85413329-CF83-4DE8-89A6-69C4FB7E2D4E}" type="presParOf" srcId="{5C180663-AFFD-4A9F-84ED-0ED2CDF0E78C}" destId="{F16136C2-7E54-413C-AD6C-598D33923B4F}" srcOrd="2" destOrd="0" presId="urn:microsoft.com/office/officeart/2005/8/layout/process1"/>
    <dgm:cxn modelId="{E53B3541-9C0A-4AF3-9968-C0924A28672D}" type="presParOf" srcId="{5C180663-AFFD-4A9F-84ED-0ED2CDF0E78C}" destId="{869AEDF5-E7BE-470C-B8F2-4B312224C42E}" srcOrd="3" destOrd="0" presId="urn:microsoft.com/office/officeart/2005/8/layout/process1"/>
    <dgm:cxn modelId="{974E25FB-6F32-4B77-AF74-61976008A09B}" type="presParOf" srcId="{869AEDF5-E7BE-470C-B8F2-4B312224C42E}" destId="{46113C34-C851-49CF-9E30-BDB71C5E0F75}" srcOrd="0" destOrd="0" presId="urn:microsoft.com/office/officeart/2005/8/layout/process1"/>
    <dgm:cxn modelId="{665153C9-86C4-4868-A49F-4FD8FCDBE5DC}" type="presParOf" srcId="{5C180663-AFFD-4A9F-84ED-0ED2CDF0E78C}" destId="{A5D8BDDD-5CA1-43CB-854E-E107E623755C}" srcOrd="4" destOrd="0" presId="urn:microsoft.com/office/officeart/2005/8/layout/process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B44E171-B9CC-4108-A78F-621A63485337}" type="doc">
      <dgm:prSet loTypeId="urn:microsoft.com/office/officeart/2005/8/layout/process1" loCatId="process" qsTypeId="urn:microsoft.com/office/officeart/2005/8/quickstyle/3d3" qsCatId="3D" csTypeId="urn:microsoft.com/office/officeart/2005/8/colors/colorful2" csCatId="colorful" phldr="1"/>
      <dgm:spPr/>
    </dgm:pt>
    <dgm:pt modelId="{4D225018-D3EE-4A92-9F33-15EA0B989E2F}">
      <dgm:prSet phldrT="[Text]"/>
      <dgm:spPr/>
      <dgm:t>
        <a:bodyPr/>
        <a:lstStyle/>
        <a:p>
          <a:r>
            <a:rPr lang="en-AU" dirty="0" smtClean="0"/>
            <a:t>Climate Model 1</a:t>
          </a:r>
        </a:p>
      </dgm:t>
    </dgm:pt>
    <dgm:pt modelId="{F1F9002F-CDE3-42FF-B8BD-FBE808BC96BC}" type="parTrans" cxnId="{C5150FF1-CEB9-4474-8CDF-0B3DB7400356}">
      <dgm:prSet/>
      <dgm:spPr/>
      <dgm:t>
        <a:bodyPr/>
        <a:lstStyle/>
        <a:p>
          <a:endParaRPr lang="en-AU"/>
        </a:p>
      </dgm:t>
    </dgm:pt>
    <dgm:pt modelId="{496B3058-9B24-417D-B10C-6C942C9DDF06}" type="sibTrans" cxnId="{C5150FF1-CEB9-4474-8CDF-0B3DB7400356}">
      <dgm:prSet/>
      <dgm:spPr/>
      <dgm:t>
        <a:bodyPr/>
        <a:lstStyle/>
        <a:p>
          <a:endParaRPr lang="en-AU"/>
        </a:p>
      </dgm:t>
    </dgm:pt>
    <dgm:pt modelId="{01AF6F05-2573-4EF7-920F-F79A1AADD048}">
      <dgm:prSet phldrT="[Text]"/>
      <dgm:spPr/>
      <dgm:t>
        <a:bodyPr/>
        <a:lstStyle/>
        <a:p>
          <a:r>
            <a:rPr lang="en-AU" dirty="0" smtClean="0"/>
            <a:t>Impact Model</a:t>
          </a:r>
          <a:endParaRPr lang="en-AU" dirty="0"/>
        </a:p>
      </dgm:t>
    </dgm:pt>
    <dgm:pt modelId="{EE4D8408-328F-4107-99ED-4E90619F4279}" type="parTrans" cxnId="{614D0F03-DE94-436C-8F6D-A91A0BC23EF6}">
      <dgm:prSet/>
      <dgm:spPr/>
      <dgm:t>
        <a:bodyPr/>
        <a:lstStyle/>
        <a:p>
          <a:endParaRPr lang="en-AU"/>
        </a:p>
      </dgm:t>
    </dgm:pt>
    <dgm:pt modelId="{7144AEDF-E6DE-4952-9EC8-9745511F5B50}" type="sibTrans" cxnId="{614D0F03-DE94-436C-8F6D-A91A0BC23EF6}">
      <dgm:prSet/>
      <dgm:spPr/>
      <dgm:t>
        <a:bodyPr/>
        <a:lstStyle/>
        <a:p>
          <a:endParaRPr lang="en-AU"/>
        </a:p>
      </dgm:t>
    </dgm:pt>
    <dgm:pt modelId="{2F0E4320-BB27-42A9-915C-4C72B308F620}">
      <dgm:prSet phldrT="[Text]"/>
      <dgm:spPr/>
      <dgm:t>
        <a:bodyPr/>
        <a:lstStyle/>
        <a:p>
          <a:r>
            <a:rPr lang="en-AU" dirty="0" smtClean="0"/>
            <a:t>Assessment 1</a:t>
          </a:r>
          <a:endParaRPr lang="en-AU" dirty="0"/>
        </a:p>
      </dgm:t>
    </dgm:pt>
    <dgm:pt modelId="{B0056DD9-17C9-43BA-870C-0955D5B780F2}" type="parTrans" cxnId="{3C1E73DE-CC0B-46E8-B01F-02B39240249C}">
      <dgm:prSet/>
      <dgm:spPr/>
      <dgm:t>
        <a:bodyPr/>
        <a:lstStyle/>
        <a:p>
          <a:endParaRPr lang="en-AU"/>
        </a:p>
      </dgm:t>
    </dgm:pt>
    <dgm:pt modelId="{55C38F1A-4F7A-4B98-8048-A0AEB1729FC8}" type="sibTrans" cxnId="{3C1E73DE-CC0B-46E8-B01F-02B39240249C}">
      <dgm:prSet/>
      <dgm:spPr/>
      <dgm:t>
        <a:bodyPr/>
        <a:lstStyle/>
        <a:p>
          <a:endParaRPr lang="en-AU"/>
        </a:p>
      </dgm:t>
    </dgm:pt>
    <dgm:pt modelId="{5C180663-AFFD-4A9F-84ED-0ED2CDF0E78C}" type="pres">
      <dgm:prSet presAssocID="{5B44E171-B9CC-4108-A78F-621A63485337}" presName="Name0" presStyleCnt="0">
        <dgm:presLayoutVars>
          <dgm:dir/>
          <dgm:resizeHandles val="exact"/>
        </dgm:presLayoutVars>
      </dgm:prSet>
      <dgm:spPr/>
    </dgm:pt>
    <dgm:pt modelId="{4476B8E4-3BCF-433A-B163-3E3944942140}" type="pres">
      <dgm:prSet presAssocID="{4D225018-D3EE-4A92-9F33-15EA0B989E2F}" presName="node" presStyleLbl="node1" presStyleIdx="0" presStyleCnt="3" custLinFactNeighborX="2858" custLinFactNeighborY="-2460">
        <dgm:presLayoutVars>
          <dgm:bulletEnabled val="1"/>
        </dgm:presLayoutVars>
      </dgm:prSet>
      <dgm:spPr/>
      <dgm:t>
        <a:bodyPr/>
        <a:lstStyle/>
        <a:p>
          <a:endParaRPr lang="en-AU"/>
        </a:p>
      </dgm:t>
    </dgm:pt>
    <dgm:pt modelId="{FE31A7CB-8452-444C-B09F-7E090C4A854A}" type="pres">
      <dgm:prSet presAssocID="{496B3058-9B24-417D-B10C-6C942C9DDF06}" presName="sibTrans" presStyleLbl="sibTrans2D1" presStyleIdx="0" presStyleCnt="2"/>
      <dgm:spPr/>
      <dgm:t>
        <a:bodyPr/>
        <a:lstStyle/>
        <a:p>
          <a:endParaRPr lang="en-AU"/>
        </a:p>
      </dgm:t>
    </dgm:pt>
    <dgm:pt modelId="{CAFF9AD7-4497-46C0-9CCE-E7EEE2C1EF6E}" type="pres">
      <dgm:prSet presAssocID="{496B3058-9B24-417D-B10C-6C942C9DDF06}" presName="connectorText" presStyleLbl="sibTrans2D1" presStyleIdx="0" presStyleCnt="2"/>
      <dgm:spPr/>
      <dgm:t>
        <a:bodyPr/>
        <a:lstStyle/>
        <a:p>
          <a:endParaRPr lang="en-AU"/>
        </a:p>
      </dgm:t>
    </dgm:pt>
    <dgm:pt modelId="{F16136C2-7E54-413C-AD6C-598D33923B4F}" type="pres">
      <dgm:prSet presAssocID="{01AF6F05-2573-4EF7-920F-F79A1AADD048}" presName="node" presStyleLbl="node1" presStyleIdx="1" presStyleCnt="3">
        <dgm:presLayoutVars>
          <dgm:bulletEnabled val="1"/>
        </dgm:presLayoutVars>
      </dgm:prSet>
      <dgm:spPr/>
      <dgm:t>
        <a:bodyPr/>
        <a:lstStyle/>
        <a:p>
          <a:endParaRPr lang="en-AU"/>
        </a:p>
      </dgm:t>
    </dgm:pt>
    <dgm:pt modelId="{869AEDF5-E7BE-470C-B8F2-4B312224C42E}" type="pres">
      <dgm:prSet presAssocID="{7144AEDF-E6DE-4952-9EC8-9745511F5B50}" presName="sibTrans" presStyleLbl="sibTrans2D1" presStyleIdx="1" presStyleCnt="2"/>
      <dgm:spPr/>
      <dgm:t>
        <a:bodyPr/>
        <a:lstStyle/>
        <a:p>
          <a:endParaRPr lang="en-AU"/>
        </a:p>
      </dgm:t>
    </dgm:pt>
    <dgm:pt modelId="{46113C34-C851-49CF-9E30-BDB71C5E0F75}" type="pres">
      <dgm:prSet presAssocID="{7144AEDF-E6DE-4952-9EC8-9745511F5B50}" presName="connectorText" presStyleLbl="sibTrans2D1" presStyleIdx="1" presStyleCnt="2"/>
      <dgm:spPr/>
      <dgm:t>
        <a:bodyPr/>
        <a:lstStyle/>
        <a:p>
          <a:endParaRPr lang="en-AU"/>
        </a:p>
      </dgm:t>
    </dgm:pt>
    <dgm:pt modelId="{A5D8BDDD-5CA1-43CB-854E-E107E623755C}" type="pres">
      <dgm:prSet presAssocID="{2F0E4320-BB27-42A9-915C-4C72B308F620}" presName="node" presStyleLbl="node1" presStyleIdx="2" presStyleCnt="3">
        <dgm:presLayoutVars>
          <dgm:bulletEnabled val="1"/>
        </dgm:presLayoutVars>
      </dgm:prSet>
      <dgm:spPr/>
      <dgm:t>
        <a:bodyPr/>
        <a:lstStyle/>
        <a:p>
          <a:endParaRPr lang="en-AU"/>
        </a:p>
      </dgm:t>
    </dgm:pt>
  </dgm:ptLst>
  <dgm:cxnLst>
    <dgm:cxn modelId="{D5016E20-C3A0-413B-B8A1-EC3C048EE7C2}" type="presOf" srcId="{7144AEDF-E6DE-4952-9EC8-9745511F5B50}" destId="{46113C34-C851-49CF-9E30-BDB71C5E0F75}" srcOrd="1" destOrd="0" presId="urn:microsoft.com/office/officeart/2005/8/layout/process1"/>
    <dgm:cxn modelId="{A6C9CF52-3FD6-4DF7-9899-DEC91ED4A9FE}" type="presOf" srcId="{7144AEDF-E6DE-4952-9EC8-9745511F5B50}" destId="{869AEDF5-E7BE-470C-B8F2-4B312224C42E}" srcOrd="0" destOrd="0" presId="urn:microsoft.com/office/officeart/2005/8/layout/process1"/>
    <dgm:cxn modelId="{C5150FF1-CEB9-4474-8CDF-0B3DB7400356}" srcId="{5B44E171-B9CC-4108-A78F-621A63485337}" destId="{4D225018-D3EE-4A92-9F33-15EA0B989E2F}" srcOrd="0" destOrd="0" parTransId="{F1F9002F-CDE3-42FF-B8BD-FBE808BC96BC}" sibTransId="{496B3058-9B24-417D-B10C-6C942C9DDF06}"/>
    <dgm:cxn modelId="{43B7B1AF-8A34-4C72-8D22-08BC99A3BAF9}" type="presOf" srcId="{2F0E4320-BB27-42A9-915C-4C72B308F620}" destId="{A5D8BDDD-5CA1-43CB-854E-E107E623755C}" srcOrd="0" destOrd="0" presId="urn:microsoft.com/office/officeart/2005/8/layout/process1"/>
    <dgm:cxn modelId="{8CCCBADD-3857-425A-9E52-072DC06ADB50}" type="presOf" srcId="{5B44E171-B9CC-4108-A78F-621A63485337}" destId="{5C180663-AFFD-4A9F-84ED-0ED2CDF0E78C}" srcOrd="0" destOrd="0" presId="urn:microsoft.com/office/officeart/2005/8/layout/process1"/>
    <dgm:cxn modelId="{3C1E73DE-CC0B-46E8-B01F-02B39240249C}" srcId="{5B44E171-B9CC-4108-A78F-621A63485337}" destId="{2F0E4320-BB27-42A9-915C-4C72B308F620}" srcOrd="2" destOrd="0" parTransId="{B0056DD9-17C9-43BA-870C-0955D5B780F2}" sibTransId="{55C38F1A-4F7A-4B98-8048-A0AEB1729FC8}"/>
    <dgm:cxn modelId="{614D0F03-DE94-436C-8F6D-A91A0BC23EF6}" srcId="{5B44E171-B9CC-4108-A78F-621A63485337}" destId="{01AF6F05-2573-4EF7-920F-F79A1AADD048}" srcOrd="1" destOrd="0" parTransId="{EE4D8408-328F-4107-99ED-4E90619F4279}" sibTransId="{7144AEDF-E6DE-4952-9EC8-9745511F5B50}"/>
    <dgm:cxn modelId="{3CAD46D6-1FE9-44F6-A4ED-FAEC53512CF3}" type="presOf" srcId="{496B3058-9B24-417D-B10C-6C942C9DDF06}" destId="{CAFF9AD7-4497-46C0-9CCE-E7EEE2C1EF6E}" srcOrd="1" destOrd="0" presId="urn:microsoft.com/office/officeart/2005/8/layout/process1"/>
    <dgm:cxn modelId="{39032349-B361-4A6D-AFF0-CC208F47FB76}" type="presOf" srcId="{4D225018-D3EE-4A92-9F33-15EA0B989E2F}" destId="{4476B8E4-3BCF-433A-B163-3E3944942140}" srcOrd="0" destOrd="0" presId="urn:microsoft.com/office/officeart/2005/8/layout/process1"/>
    <dgm:cxn modelId="{EF2D6B2D-33D0-4AD9-A776-EAAF5E9A49C1}" type="presOf" srcId="{496B3058-9B24-417D-B10C-6C942C9DDF06}" destId="{FE31A7CB-8452-444C-B09F-7E090C4A854A}" srcOrd="0" destOrd="0" presId="urn:microsoft.com/office/officeart/2005/8/layout/process1"/>
    <dgm:cxn modelId="{0B1E616F-6713-4004-8DC7-331CB76271BD}" type="presOf" srcId="{01AF6F05-2573-4EF7-920F-F79A1AADD048}" destId="{F16136C2-7E54-413C-AD6C-598D33923B4F}" srcOrd="0" destOrd="0" presId="urn:microsoft.com/office/officeart/2005/8/layout/process1"/>
    <dgm:cxn modelId="{8296D6D3-5A8B-4CD5-87E8-EF1BFA20679A}" type="presParOf" srcId="{5C180663-AFFD-4A9F-84ED-0ED2CDF0E78C}" destId="{4476B8E4-3BCF-433A-B163-3E3944942140}" srcOrd="0" destOrd="0" presId="urn:microsoft.com/office/officeart/2005/8/layout/process1"/>
    <dgm:cxn modelId="{F446DEFF-2126-4E25-8ECF-47D48B8281C7}" type="presParOf" srcId="{5C180663-AFFD-4A9F-84ED-0ED2CDF0E78C}" destId="{FE31A7CB-8452-444C-B09F-7E090C4A854A}" srcOrd="1" destOrd="0" presId="urn:microsoft.com/office/officeart/2005/8/layout/process1"/>
    <dgm:cxn modelId="{62AD5241-6629-4989-9FB5-B78EBEE81340}" type="presParOf" srcId="{FE31A7CB-8452-444C-B09F-7E090C4A854A}" destId="{CAFF9AD7-4497-46C0-9CCE-E7EEE2C1EF6E}" srcOrd="0" destOrd="0" presId="urn:microsoft.com/office/officeart/2005/8/layout/process1"/>
    <dgm:cxn modelId="{659EE1BA-0673-4047-A219-3551C5855F2C}" type="presParOf" srcId="{5C180663-AFFD-4A9F-84ED-0ED2CDF0E78C}" destId="{F16136C2-7E54-413C-AD6C-598D33923B4F}" srcOrd="2" destOrd="0" presId="urn:microsoft.com/office/officeart/2005/8/layout/process1"/>
    <dgm:cxn modelId="{22962444-6DE5-4310-98F6-C6A6EA2F02C5}" type="presParOf" srcId="{5C180663-AFFD-4A9F-84ED-0ED2CDF0E78C}" destId="{869AEDF5-E7BE-470C-B8F2-4B312224C42E}" srcOrd="3" destOrd="0" presId="urn:microsoft.com/office/officeart/2005/8/layout/process1"/>
    <dgm:cxn modelId="{4F313268-12DD-4D5F-A869-B1CBF92A7670}" type="presParOf" srcId="{869AEDF5-E7BE-470C-B8F2-4B312224C42E}" destId="{46113C34-C851-49CF-9E30-BDB71C5E0F75}" srcOrd="0" destOrd="0" presId="urn:microsoft.com/office/officeart/2005/8/layout/process1"/>
    <dgm:cxn modelId="{C76F63B9-807C-4410-B12B-F289A631C4CC}" type="presParOf" srcId="{5C180663-AFFD-4A9F-84ED-0ED2CDF0E78C}" destId="{A5D8BDDD-5CA1-43CB-854E-E107E623755C}"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B44E171-B9CC-4108-A78F-621A63485337}" type="doc">
      <dgm:prSet loTypeId="urn:microsoft.com/office/officeart/2005/8/layout/process1" loCatId="process" qsTypeId="urn:microsoft.com/office/officeart/2005/8/quickstyle/3d3" qsCatId="3D" csTypeId="urn:microsoft.com/office/officeart/2005/8/colors/colorful2" csCatId="colorful" phldr="1"/>
      <dgm:spPr/>
    </dgm:pt>
    <dgm:pt modelId="{4D225018-D3EE-4A92-9F33-15EA0B989E2F}">
      <dgm:prSet phldrT="[Text]"/>
      <dgm:spPr/>
      <dgm:t>
        <a:bodyPr/>
        <a:lstStyle/>
        <a:p>
          <a:r>
            <a:rPr lang="en-AU" dirty="0" smtClean="0"/>
            <a:t>Climate Model 2</a:t>
          </a:r>
        </a:p>
      </dgm:t>
    </dgm:pt>
    <dgm:pt modelId="{F1F9002F-CDE3-42FF-B8BD-FBE808BC96BC}" type="parTrans" cxnId="{C5150FF1-CEB9-4474-8CDF-0B3DB7400356}">
      <dgm:prSet/>
      <dgm:spPr/>
      <dgm:t>
        <a:bodyPr/>
        <a:lstStyle/>
        <a:p>
          <a:endParaRPr lang="en-AU"/>
        </a:p>
      </dgm:t>
    </dgm:pt>
    <dgm:pt modelId="{496B3058-9B24-417D-B10C-6C942C9DDF06}" type="sibTrans" cxnId="{C5150FF1-CEB9-4474-8CDF-0B3DB7400356}">
      <dgm:prSet/>
      <dgm:spPr/>
      <dgm:t>
        <a:bodyPr/>
        <a:lstStyle/>
        <a:p>
          <a:endParaRPr lang="en-AU"/>
        </a:p>
      </dgm:t>
    </dgm:pt>
    <dgm:pt modelId="{01AF6F05-2573-4EF7-920F-F79A1AADD048}">
      <dgm:prSet phldrT="[Text]"/>
      <dgm:spPr/>
      <dgm:t>
        <a:bodyPr/>
        <a:lstStyle/>
        <a:p>
          <a:r>
            <a:rPr lang="en-AU" dirty="0" smtClean="0"/>
            <a:t>Impact Model</a:t>
          </a:r>
          <a:endParaRPr lang="en-AU" dirty="0"/>
        </a:p>
      </dgm:t>
    </dgm:pt>
    <dgm:pt modelId="{EE4D8408-328F-4107-99ED-4E90619F4279}" type="parTrans" cxnId="{614D0F03-DE94-436C-8F6D-A91A0BC23EF6}">
      <dgm:prSet/>
      <dgm:spPr/>
      <dgm:t>
        <a:bodyPr/>
        <a:lstStyle/>
        <a:p>
          <a:endParaRPr lang="en-AU"/>
        </a:p>
      </dgm:t>
    </dgm:pt>
    <dgm:pt modelId="{7144AEDF-E6DE-4952-9EC8-9745511F5B50}" type="sibTrans" cxnId="{614D0F03-DE94-436C-8F6D-A91A0BC23EF6}">
      <dgm:prSet/>
      <dgm:spPr/>
      <dgm:t>
        <a:bodyPr/>
        <a:lstStyle/>
        <a:p>
          <a:endParaRPr lang="en-AU"/>
        </a:p>
      </dgm:t>
    </dgm:pt>
    <dgm:pt modelId="{2F0E4320-BB27-42A9-915C-4C72B308F620}">
      <dgm:prSet phldrT="[Text]"/>
      <dgm:spPr/>
      <dgm:t>
        <a:bodyPr/>
        <a:lstStyle/>
        <a:p>
          <a:r>
            <a:rPr lang="en-AU" dirty="0" smtClean="0"/>
            <a:t>Assessment 2</a:t>
          </a:r>
          <a:endParaRPr lang="en-AU" dirty="0"/>
        </a:p>
      </dgm:t>
    </dgm:pt>
    <dgm:pt modelId="{B0056DD9-17C9-43BA-870C-0955D5B780F2}" type="parTrans" cxnId="{3C1E73DE-CC0B-46E8-B01F-02B39240249C}">
      <dgm:prSet/>
      <dgm:spPr/>
      <dgm:t>
        <a:bodyPr/>
        <a:lstStyle/>
        <a:p>
          <a:endParaRPr lang="en-AU"/>
        </a:p>
      </dgm:t>
    </dgm:pt>
    <dgm:pt modelId="{55C38F1A-4F7A-4B98-8048-A0AEB1729FC8}" type="sibTrans" cxnId="{3C1E73DE-CC0B-46E8-B01F-02B39240249C}">
      <dgm:prSet/>
      <dgm:spPr/>
      <dgm:t>
        <a:bodyPr/>
        <a:lstStyle/>
        <a:p>
          <a:endParaRPr lang="en-AU"/>
        </a:p>
      </dgm:t>
    </dgm:pt>
    <dgm:pt modelId="{5C180663-AFFD-4A9F-84ED-0ED2CDF0E78C}" type="pres">
      <dgm:prSet presAssocID="{5B44E171-B9CC-4108-A78F-621A63485337}" presName="Name0" presStyleCnt="0">
        <dgm:presLayoutVars>
          <dgm:dir/>
          <dgm:resizeHandles val="exact"/>
        </dgm:presLayoutVars>
      </dgm:prSet>
      <dgm:spPr/>
    </dgm:pt>
    <dgm:pt modelId="{4476B8E4-3BCF-433A-B163-3E3944942140}" type="pres">
      <dgm:prSet presAssocID="{4D225018-D3EE-4A92-9F33-15EA0B989E2F}" presName="node" presStyleLbl="node1" presStyleIdx="0" presStyleCnt="3" custLinFactNeighborX="2858" custLinFactNeighborY="4665">
        <dgm:presLayoutVars>
          <dgm:bulletEnabled val="1"/>
        </dgm:presLayoutVars>
      </dgm:prSet>
      <dgm:spPr/>
      <dgm:t>
        <a:bodyPr/>
        <a:lstStyle/>
        <a:p>
          <a:endParaRPr lang="en-AU"/>
        </a:p>
      </dgm:t>
    </dgm:pt>
    <dgm:pt modelId="{FE31A7CB-8452-444C-B09F-7E090C4A854A}" type="pres">
      <dgm:prSet presAssocID="{496B3058-9B24-417D-B10C-6C942C9DDF06}" presName="sibTrans" presStyleLbl="sibTrans2D1" presStyleIdx="0" presStyleCnt="2"/>
      <dgm:spPr/>
      <dgm:t>
        <a:bodyPr/>
        <a:lstStyle/>
        <a:p>
          <a:endParaRPr lang="en-AU"/>
        </a:p>
      </dgm:t>
    </dgm:pt>
    <dgm:pt modelId="{CAFF9AD7-4497-46C0-9CCE-E7EEE2C1EF6E}" type="pres">
      <dgm:prSet presAssocID="{496B3058-9B24-417D-B10C-6C942C9DDF06}" presName="connectorText" presStyleLbl="sibTrans2D1" presStyleIdx="0" presStyleCnt="2"/>
      <dgm:spPr/>
      <dgm:t>
        <a:bodyPr/>
        <a:lstStyle/>
        <a:p>
          <a:endParaRPr lang="en-AU"/>
        </a:p>
      </dgm:t>
    </dgm:pt>
    <dgm:pt modelId="{F16136C2-7E54-413C-AD6C-598D33923B4F}" type="pres">
      <dgm:prSet presAssocID="{01AF6F05-2573-4EF7-920F-F79A1AADD048}" presName="node" presStyleLbl="node1" presStyleIdx="1" presStyleCnt="3">
        <dgm:presLayoutVars>
          <dgm:bulletEnabled val="1"/>
        </dgm:presLayoutVars>
      </dgm:prSet>
      <dgm:spPr/>
      <dgm:t>
        <a:bodyPr/>
        <a:lstStyle/>
        <a:p>
          <a:endParaRPr lang="en-AU"/>
        </a:p>
      </dgm:t>
    </dgm:pt>
    <dgm:pt modelId="{869AEDF5-E7BE-470C-B8F2-4B312224C42E}" type="pres">
      <dgm:prSet presAssocID="{7144AEDF-E6DE-4952-9EC8-9745511F5B50}" presName="sibTrans" presStyleLbl="sibTrans2D1" presStyleIdx="1" presStyleCnt="2"/>
      <dgm:spPr/>
      <dgm:t>
        <a:bodyPr/>
        <a:lstStyle/>
        <a:p>
          <a:endParaRPr lang="en-AU"/>
        </a:p>
      </dgm:t>
    </dgm:pt>
    <dgm:pt modelId="{46113C34-C851-49CF-9E30-BDB71C5E0F75}" type="pres">
      <dgm:prSet presAssocID="{7144AEDF-E6DE-4952-9EC8-9745511F5B50}" presName="connectorText" presStyleLbl="sibTrans2D1" presStyleIdx="1" presStyleCnt="2"/>
      <dgm:spPr/>
      <dgm:t>
        <a:bodyPr/>
        <a:lstStyle/>
        <a:p>
          <a:endParaRPr lang="en-AU"/>
        </a:p>
      </dgm:t>
    </dgm:pt>
    <dgm:pt modelId="{A5D8BDDD-5CA1-43CB-854E-E107E623755C}" type="pres">
      <dgm:prSet presAssocID="{2F0E4320-BB27-42A9-915C-4C72B308F620}" presName="node" presStyleLbl="node1" presStyleIdx="2" presStyleCnt="3">
        <dgm:presLayoutVars>
          <dgm:bulletEnabled val="1"/>
        </dgm:presLayoutVars>
      </dgm:prSet>
      <dgm:spPr/>
      <dgm:t>
        <a:bodyPr/>
        <a:lstStyle/>
        <a:p>
          <a:endParaRPr lang="en-AU"/>
        </a:p>
      </dgm:t>
    </dgm:pt>
  </dgm:ptLst>
  <dgm:cxnLst>
    <dgm:cxn modelId="{0ACC725E-7E29-4C1F-8470-C908A76928C7}" type="presOf" srcId="{01AF6F05-2573-4EF7-920F-F79A1AADD048}" destId="{F16136C2-7E54-413C-AD6C-598D33923B4F}" srcOrd="0" destOrd="0" presId="urn:microsoft.com/office/officeart/2005/8/layout/process1"/>
    <dgm:cxn modelId="{E222B510-4F7C-47DE-974B-C8A174141A2C}" type="presOf" srcId="{496B3058-9B24-417D-B10C-6C942C9DDF06}" destId="{CAFF9AD7-4497-46C0-9CCE-E7EEE2C1EF6E}" srcOrd="1" destOrd="0" presId="urn:microsoft.com/office/officeart/2005/8/layout/process1"/>
    <dgm:cxn modelId="{290A5D8B-B3D7-401C-858E-3C3F6D866E9E}" type="presOf" srcId="{7144AEDF-E6DE-4952-9EC8-9745511F5B50}" destId="{869AEDF5-E7BE-470C-B8F2-4B312224C42E}" srcOrd="0" destOrd="0" presId="urn:microsoft.com/office/officeart/2005/8/layout/process1"/>
    <dgm:cxn modelId="{C5150FF1-CEB9-4474-8CDF-0B3DB7400356}" srcId="{5B44E171-B9CC-4108-A78F-621A63485337}" destId="{4D225018-D3EE-4A92-9F33-15EA0B989E2F}" srcOrd="0" destOrd="0" parTransId="{F1F9002F-CDE3-42FF-B8BD-FBE808BC96BC}" sibTransId="{496B3058-9B24-417D-B10C-6C942C9DDF06}"/>
    <dgm:cxn modelId="{86F67118-D9E3-4CF1-84E5-C38DFCA0A38D}" type="presOf" srcId="{7144AEDF-E6DE-4952-9EC8-9745511F5B50}" destId="{46113C34-C851-49CF-9E30-BDB71C5E0F75}" srcOrd="1" destOrd="0" presId="urn:microsoft.com/office/officeart/2005/8/layout/process1"/>
    <dgm:cxn modelId="{7732B38A-8F19-4F19-A706-B829BC496A2E}" type="presOf" srcId="{5B44E171-B9CC-4108-A78F-621A63485337}" destId="{5C180663-AFFD-4A9F-84ED-0ED2CDF0E78C}" srcOrd="0" destOrd="0" presId="urn:microsoft.com/office/officeart/2005/8/layout/process1"/>
    <dgm:cxn modelId="{3C1E73DE-CC0B-46E8-B01F-02B39240249C}" srcId="{5B44E171-B9CC-4108-A78F-621A63485337}" destId="{2F0E4320-BB27-42A9-915C-4C72B308F620}" srcOrd="2" destOrd="0" parTransId="{B0056DD9-17C9-43BA-870C-0955D5B780F2}" sibTransId="{55C38F1A-4F7A-4B98-8048-A0AEB1729FC8}"/>
    <dgm:cxn modelId="{055B9072-C070-48FF-AF65-55E2D3241602}" type="presOf" srcId="{496B3058-9B24-417D-B10C-6C942C9DDF06}" destId="{FE31A7CB-8452-444C-B09F-7E090C4A854A}" srcOrd="0" destOrd="0" presId="urn:microsoft.com/office/officeart/2005/8/layout/process1"/>
    <dgm:cxn modelId="{614D0F03-DE94-436C-8F6D-A91A0BC23EF6}" srcId="{5B44E171-B9CC-4108-A78F-621A63485337}" destId="{01AF6F05-2573-4EF7-920F-F79A1AADD048}" srcOrd="1" destOrd="0" parTransId="{EE4D8408-328F-4107-99ED-4E90619F4279}" sibTransId="{7144AEDF-E6DE-4952-9EC8-9745511F5B50}"/>
    <dgm:cxn modelId="{98FB118D-A61B-47CB-9013-05C3389B1083}" type="presOf" srcId="{2F0E4320-BB27-42A9-915C-4C72B308F620}" destId="{A5D8BDDD-5CA1-43CB-854E-E107E623755C}" srcOrd="0" destOrd="0" presId="urn:microsoft.com/office/officeart/2005/8/layout/process1"/>
    <dgm:cxn modelId="{2D962FB8-EF68-4AA4-A2F5-182AFF694391}" type="presOf" srcId="{4D225018-D3EE-4A92-9F33-15EA0B989E2F}" destId="{4476B8E4-3BCF-433A-B163-3E3944942140}" srcOrd="0" destOrd="0" presId="urn:microsoft.com/office/officeart/2005/8/layout/process1"/>
    <dgm:cxn modelId="{734D8CE5-ECD4-471A-9633-43D7EA68EDF1}" type="presParOf" srcId="{5C180663-AFFD-4A9F-84ED-0ED2CDF0E78C}" destId="{4476B8E4-3BCF-433A-B163-3E3944942140}" srcOrd="0" destOrd="0" presId="urn:microsoft.com/office/officeart/2005/8/layout/process1"/>
    <dgm:cxn modelId="{C86B0126-E40B-4D6E-AEF9-DAA0D89A773A}" type="presParOf" srcId="{5C180663-AFFD-4A9F-84ED-0ED2CDF0E78C}" destId="{FE31A7CB-8452-444C-B09F-7E090C4A854A}" srcOrd="1" destOrd="0" presId="urn:microsoft.com/office/officeart/2005/8/layout/process1"/>
    <dgm:cxn modelId="{0AF6B27E-0DF0-4597-94BE-31661F920FA7}" type="presParOf" srcId="{FE31A7CB-8452-444C-B09F-7E090C4A854A}" destId="{CAFF9AD7-4497-46C0-9CCE-E7EEE2C1EF6E}" srcOrd="0" destOrd="0" presId="urn:microsoft.com/office/officeart/2005/8/layout/process1"/>
    <dgm:cxn modelId="{84C16B13-70D0-4306-8769-A72014A424BD}" type="presParOf" srcId="{5C180663-AFFD-4A9F-84ED-0ED2CDF0E78C}" destId="{F16136C2-7E54-413C-AD6C-598D33923B4F}" srcOrd="2" destOrd="0" presId="urn:microsoft.com/office/officeart/2005/8/layout/process1"/>
    <dgm:cxn modelId="{313D3AD4-5843-432D-98FD-C85E07101176}" type="presParOf" srcId="{5C180663-AFFD-4A9F-84ED-0ED2CDF0E78C}" destId="{869AEDF5-E7BE-470C-B8F2-4B312224C42E}" srcOrd="3" destOrd="0" presId="urn:microsoft.com/office/officeart/2005/8/layout/process1"/>
    <dgm:cxn modelId="{AEDF09C2-C499-47A8-9F76-E42BF4629A92}" type="presParOf" srcId="{869AEDF5-E7BE-470C-B8F2-4B312224C42E}" destId="{46113C34-C851-49CF-9E30-BDB71C5E0F75}" srcOrd="0" destOrd="0" presId="urn:microsoft.com/office/officeart/2005/8/layout/process1"/>
    <dgm:cxn modelId="{A78C0B15-9682-41FC-9227-F732CBA8789D}" type="presParOf" srcId="{5C180663-AFFD-4A9F-84ED-0ED2CDF0E78C}" destId="{A5D8BDDD-5CA1-43CB-854E-E107E623755C}" srcOrd="4"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B44E171-B9CC-4108-A78F-621A63485337}" type="doc">
      <dgm:prSet loTypeId="urn:microsoft.com/office/officeart/2005/8/layout/process1" loCatId="process" qsTypeId="urn:microsoft.com/office/officeart/2005/8/quickstyle/3d3" qsCatId="3D" csTypeId="urn:microsoft.com/office/officeart/2005/8/colors/colorful2" csCatId="colorful" phldr="1"/>
      <dgm:spPr/>
    </dgm:pt>
    <dgm:pt modelId="{4D225018-D3EE-4A92-9F33-15EA0B989E2F}">
      <dgm:prSet phldrT="[Text]"/>
      <dgm:spPr/>
      <dgm:t>
        <a:bodyPr/>
        <a:lstStyle/>
        <a:p>
          <a:r>
            <a:rPr lang="en-AU" dirty="0" smtClean="0"/>
            <a:t>Climate Model 3</a:t>
          </a:r>
        </a:p>
      </dgm:t>
    </dgm:pt>
    <dgm:pt modelId="{F1F9002F-CDE3-42FF-B8BD-FBE808BC96BC}" type="parTrans" cxnId="{C5150FF1-CEB9-4474-8CDF-0B3DB7400356}">
      <dgm:prSet/>
      <dgm:spPr/>
      <dgm:t>
        <a:bodyPr/>
        <a:lstStyle/>
        <a:p>
          <a:endParaRPr lang="en-AU"/>
        </a:p>
      </dgm:t>
    </dgm:pt>
    <dgm:pt modelId="{496B3058-9B24-417D-B10C-6C942C9DDF06}" type="sibTrans" cxnId="{C5150FF1-CEB9-4474-8CDF-0B3DB7400356}">
      <dgm:prSet/>
      <dgm:spPr/>
      <dgm:t>
        <a:bodyPr/>
        <a:lstStyle/>
        <a:p>
          <a:endParaRPr lang="en-AU"/>
        </a:p>
      </dgm:t>
    </dgm:pt>
    <dgm:pt modelId="{01AF6F05-2573-4EF7-920F-F79A1AADD048}">
      <dgm:prSet phldrT="[Text]"/>
      <dgm:spPr/>
      <dgm:t>
        <a:bodyPr/>
        <a:lstStyle/>
        <a:p>
          <a:r>
            <a:rPr lang="en-AU" dirty="0" smtClean="0"/>
            <a:t>Impact Model</a:t>
          </a:r>
          <a:endParaRPr lang="en-AU" dirty="0"/>
        </a:p>
      </dgm:t>
    </dgm:pt>
    <dgm:pt modelId="{EE4D8408-328F-4107-99ED-4E90619F4279}" type="parTrans" cxnId="{614D0F03-DE94-436C-8F6D-A91A0BC23EF6}">
      <dgm:prSet/>
      <dgm:spPr/>
      <dgm:t>
        <a:bodyPr/>
        <a:lstStyle/>
        <a:p>
          <a:endParaRPr lang="en-AU"/>
        </a:p>
      </dgm:t>
    </dgm:pt>
    <dgm:pt modelId="{7144AEDF-E6DE-4952-9EC8-9745511F5B50}" type="sibTrans" cxnId="{614D0F03-DE94-436C-8F6D-A91A0BC23EF6}">
      <dgm:prSet/>
      <dgm:spPr/>
      <dgm:t>
        <a:bodyPr/>
        <a:lstStyle/>
        <a:p>
          <a:endParaRPr lang="en-AU"/>
        </a:p>
      </dgm:t>
    </dgm:pt>
    <dgm:pt modelId="{2F0E4320-BB27-42A9-915C-4C72B308F620}">
      <dgm:prSet phldrT="[Text]"/>
      <dgm:spPr/>
      <dgm:t>
        <a:bodyPr/>
        <a:lstStyle/>
        <a:p>
          <a:r>
            <a:rPr lang="en-AU" dirty="0" smtClean="0"/>
            <a:t>Assessment 3</a:t>
          </a:r>
          <a:endParaRPr lang="en-AU" dirty="0"/>
        </a:p>
      </dgm:t>
    </dgm:pt>
    <dgm:pt modelId="{B0056DD9-17C9-43BA-870C-0955D5B780F2}" type="parTrans" cxnId="{3C1E73DE-CC0B-46E8-B01F-02B39240249C}">
      <dgm:prSet/>
      <dgm:spPr/>
      <dgm:t>
        <a:bodyPr/>
        <a:lstStyle/>
        <a:p>
          <a:endParaRPr lang="en-AU"/>
        </a:p>
      </dgm:t>
    </dgm:pt>
    <dgm:pt modelId="{55C38F1A-4F7A-4B98-8048-A0AEB1729FC8}" type="sibTrans" cxnId="{3C1E73DE-CC0B-46E8-B01F-02B39240249C}">
      <dgm:prSet/>
      <dgm:spPr/>
      <dgm:t>
        <a:bodyPr/>
        <a:lstStyle/>
        <a:p>
          <a:endParaRPr lang="en-AU"/>
        </a:p>
      </dgm:t>
    </dgm:pt>
    <dgm:pt modelId="{5C180663-AFFD-4A9F-84ED-0ED2CDF0E78C}" type="pres">
      <dgm:prSet presAssocID="{5B44E171-B9CC-4108-A78F-621A63485337}" presName="Name0" presStyleCnt="0">
        <dgm:presLayoutVars>
          <dgm:dir/>
          <dgm:resizeHandles val="exact"/>
        </dgm:presLayoutVars>
      </dgm:prSet>
      <dgm:spPr/>
    </dgm:pt>
    <dgm:pt modelId="{4476B8E4-3BCF-433A-B163-3E3944942140}" type="pres">
      <dgm:prSet presAssocID="{4D225018-D3EE-4A92-9F33-15EA0B989E2F}" presName="node" presStyleLbl="node1" presStyleIdx="0" presStyleCnt="3" custLinFactNeighborX="2858" custLinFactNeighborY="-2460">
        <dgm:presLayoutVars>
          <dgm:bulletEnabled val="1"/>
        </dgm:presLayoutVars>
      </dgm:prSet>
      <dgm:spPr/>
      <dgm:t>
        <a:bodyPr/>
        <a:lstStyle/>
        <a:p>
          <a:endParaRPr lang="en-AU"/>
        </a:p>
      </dgm:t>
    </dgm:pt>
    <dgm:pt modelId="{FE31A7CB-8452-444C-B09F-7E090C4A854A}" type="pres">
      <dgm:prSet presAssocID="{496B3058-9B24-417D-B10C-6C942C9DDF06}" presName="sibTrans" presStyleLbl="sibTrans2D1" presStyleIdx="0" presStyleCnt="2"/>
      <dgm:spPr/>
      <dgm:t>
        <a:bodyPr/>
        <a:lstStyle/>
        <a:p>
          <a:endParaRPr lang="en-AU"/>
        </a:p>
      </dgm:t>
    </dgm:pt>
    <dgm:pt modelId="{CAFF9AD7-4497-46C0-9CCE-E7EEE2C1EF6E}" type="pres">
      <dgm:prSet presAssocID="{496B3058-9B24-417D-B10C-6C942C9DDF06}" presName="connectorText" presStyleLbl="sibTrans2D1" presStyleIdx="0" presStyleCnt="2"/>
      <dgm:spPr/>
      <dgm:t>
        <a:bodyPr/>
        <a:lstStyle/>
        <a:p>
          <a:endParaRPr lang="en-AU"/>
        </a:p>
      </dgm:t>
    </dgm:pt>
    <dgm:pt modelId="{F16136C2-7E54-413C-AD6C-598D33923B4F}" type="pres">
      <dgm:prSet presAssocID="{01AF6F05-2573-4EF7-920F-F79A1AADD048}" presName="node" presStyleLbl="node1" presStyleIdx="1" presStyleCnt="3">
        <dgm:presLayoutVars>
          <dgm:bulletEnabled val="1"/>
        </dgm:presLayoutVars>
      </dgm:prSet>
      <dgm:spPr/>
      <dgm:t>
        <a:bodyPr/>
        <a:lstStyle/>
        <a:p>
          <a:endParaRPr lang="en-AU"/>
        </a:p>
      </dgm:t>
    </dgm:pt>
    <dgm:pt modelId="{869AEDF5-E7BE-470C-B8F2-4B312224C42E}" type="pres">
      <dgm:prSet presAssocID="{7144AEDF-E6DE-4952-9EC8-9745511F5B50}" presName="sibTrans" presStyleLbl="sibTrans2D1" presStyleIdx="1" presStyleCnt="2"/>
      <dgm:spPr/>
      <dgm:t>
        <a:bodyPr/>
        <a:lstStyle/>
        <a:p>
          <a:endParaRPr lang="en-AU"/>
        </a:p>
      </dgm:t>
    </dgm:pt>
    <dgm:pt modelId="{46113C34-C851-49CF-9E30-BDB71C5E0F75}" type="pres">
      <dgm:prSet presAssocID="{7144AEDF-E6DE-4952-9EC8-9745511F5B50}" presName="connectorText" presStyleLbl="sibTrans2D1" presStyleIdx="1" presStyleCnt="2"/>
      <dgm:spPr/>
      <dgm:t>
        <a:bodyPr/>
        <a:lstStyle/>
        <a:p>
          <a:endParaRPr lang="en-AU"/>
        </a:p>
      </dgm:t>
    </dgm:pt>
    <dgm:pt modelId="{A5D8BDDD-5CA1-43CB-854E-E107E623755C}" type="pres">
      <dgm:prSet presAssocID="{2F0E4320-BB27-42A9-915C-4C72B308F620}" presName="node" presStyleLbl="node1" presStyleIdx="2" presStyleCnt="3">
        <dgm:presLayoutVars>
          <dgm:bulletEnabled val="1"/>
        </dgm:presLayoutVars>
      </dgm:prSet>
      <dgm:spPr/>
      <dgm:t>
        <a:bodyPr/>
        <a:lstStyle/>
        <a:p>
          <a:endParaRPr lang="en-AU"/>
        </a:p>
      </dgm:t>
    </dgm:pt>
  </dgm:ptLst>
  <dgm:cxnLst>
    <dgm:cxn modelId="{209FFA28-2179-42B2-A3B9-D2F923F283A7}" type="presOf" srcId="{5B44E171-B9CC-4108-A78F-621A63485337}" destId="{5C180663-AFFD-4A9F-84ED-0ED2CDF0E78C}" srcOrd="0" destOrd="0" presId="urn:microsoft.com/office/officeart/2005/8/layout/process1"/>
    <dgm:cxn modelId="{C5150FF1-CEB9-4474-8CDF-0B3DB7400356}" srcId="{5B44E171-B9CC-4108-A78F-621A63485337}" destId="{4D225018-D3EE-4A92-9F33-15EA0B989E2F}" srcOrd="0" destOrd="0" parTransId="{F1F9002F-CDE3-42FF-B8BD-FBE808BC96BC}" sibTransId="{496B3058-9B24-417D-B10C-6C942C9DDF06}"/>
    <dgm:cxn modelId="{857C9008-529B-46F2-BB87-AB5445ED30E5}" type="presOf" srcId="{496B3058-9B24-417D-B10C-6C942C9DDF06}" destId="{CAFF9AD7-4497-46C0-9CCE-E7EEE2C1EF6E}" srcOrd="1" destOrd="0" presId="urn:microsoft.com/office/officeart/2005/8/layout/process1"/>
    <dgm:cxn modelId="{A6DCD1BE-FD46-41EA-98DF-3AF2068AADB2}" type="presOf" srcId="{2F0E4320-BB27-42A9-915C-4C72B308F620}" destId="{A5D8BDDD-5CA1-43CB-854E-E107E623755C}" srcOrd="0" destOrd="0" presId="urn:microsoft.com/office/officeart/2005/8/layout/process1"/>
    <dgm:cxn modelId="{3C1E73DE-CC0B-46E8-B01F-02B39240249C}" srcId="{5B44E171-B9CC-4108-A78F-621A63485337}" destId="{2F0E4320-BB27-42A9-915C-4C72B308F620}" srcOrd="2" destOrd="0" parTransId="{B0056DD9-17C9-43BA-870C-0955D5B780F2}" sibTransId="{55C38F1A-4F7A-4B98-8048-A0AEB1729FC8}"/>
    <dgm:cxn modelId="{614D0F03-DE94-436C-8F6D-A91A0BC23EF6}" srcId="{5B44E171-B9CC-4108-A78F-621A63485337}" destId="{01AF6F05-2573-4EF7-920F-F79A1AADD048}" srcOrd="1" destOrd="0" parTransId="{EE4D8408-328F-4107-99ED-4E90619F4279}" sibTransId="{7144AEDF-E6DE-4952-9EC8-9745511F5B50}"/>
    <dgm:cxn modelId="{4AF5E128-069C-4D15-9334-5A22EF1468A8}" type="presOf" srcId="{496B3058-9B24-417D-B10C-6C942C9DDF06}" destId="{FE31A7CB-8452-444C-B09F-7E090C4A854A}" srcOrd="0" destOrd="0" presId="urn:microsoft.com/office/officeart/2005/8/layout/process1"/>
    <dgm:cxn modelId="{4783CF0A-C6B2-4E67-BE5E-A41BDBC28901}" type="presOf" srcId="{7144AEDF-E6DE-4952-9EC8-9745511F5B50}" destId="{46113C34-C851-49CF-9E30-BDB71C5E0F75}" srcOrd="1" destOrd="0" presId="urn:microsoft.com/office/officeart/2005/8/layout/process1"/>
    <dgm:cxn modelId="{E875A542-839C-425C-BFDE-ABCB3DA336B6}" type="presOf" srcId="{7144AEDF-E6DE-4952-9EC8-9745511F5B50}" destId="{869AEDF5-E7BE-470C-B8F2-4B312224C42E}" srcOrd="0" destOrd="0" presId="urn:microsoft.com/office/officeart/2005/8/layout/process1"/>
    <dgm:cxn modelId="{3752B524-DF20-441C-8497-17C03417524B}" type="presOf" srcId="{4D225018-D3EE-4A92-9F33-15EA0B989E2F}" destId="{4476B8E4-3BCF-433A-B163-3E3944942140}" srcOrd="0" destOrd="0" presId="urn:microsoft.com/office/officeart/2005/8/layout/process1"/>
    <dgm:cxn modelId="{E6DCB39C-C202-428B-BDBD-E5ED6136DB99}" type="presOf" srcId="{01AF6F05-2573-4EF7-920F-F79A1AADD048}" destId="{F16136C2-7E54-413C-AD6C-598D33923B4F}" srcOrd="0" destOrd="0" presId="urn:microsoft.com/office/officeart/2005/8/layout/process1"/>
    <dgm:cxn modelId="{67B82783-E553-40E4-99DB-75FED06A09A0}" type="presParOf" srcId="{5C180663-AFFD-4A9F-84ED-0ED2CDF0E78C}" destId="{4476B8E4-3BCF-433A-B163-3E3944942140}" srcOrd="0" destOrd="0" presId="urn:microsoft.com/office/officeart/2005/8/layout/process1"/>
    <dgm:cxn modelId="{C17E8133-ECE5-4D56-99CB-7829FA1E622A}" type="presParOf" srcId="{5C180663-AFFD-4A9F-84ED-0ED2CDF0E78C}" destId="{FE31A7CB-8452-444C-B09F-7E090C4A854A}" srcOrd="1" destOrd="0" presId="urn:microsoft.com/office/officeart/2005/8/layout/process1"/>
    <dgm:cxn modelId="{BE34184B-ED20-492D-936C-6384A7964986}" type="presParOf" srcId="{FE31A7CB-8452-444C-B09F-7E090C4A854A}" destId="{CAFF9AD7-4497-46C0-9CCE-E7EEE2C1EF6E}" srcOrd="0" destOrd="0" presId="urn:microsoft.com/office/officeart/2005/8/layout/process1"/>
    <dgm:cxn modelId="{901EFA66-5F38-4CA0-9892-E500438B1046}" type="presParOf" srcId="{5C180663-AFFD-4A9F-84ED-0ED2CDF0E78C}" destId="{F16136C2-7E54-413C-AD6C-598D33923B4F}" srcOrd="2" destOrd="0" presId="urn:microsoft.com/office/officeart/2005/8/layout/process1"/>
    <dgm:cxn modelId="{3F7518D0-3162-46C2-89AF-024D49932920}" type="presParOf" srcId="{5C180663-AFFD-4A9F-84ED-0ED2CDF0E78C}" destId="{869AEDF5-E7BE-470C-B8F2-4B312224C42E}" srcOrd="3" destOrd="0" presId="urn:microsoft.com/office/officeart/2005/8/layout/process1"/>
    <dgm:cxn modelId="{F4EDF77E-BD63-4AE3-9DA1-469BC7AD0614}" type="presParOf" srcId="{869AEDF5-E7BE-470C-B8F2-4B312224C42E}" destId="{46113C34-C851-49CF-9E30-BDB71C5E0F75}" srcOrd="0" destOrd="0" presId="urn:microsoft.com/office/officeart/2005/8/layout/process1"/>
    <dgm:cxn modelId="{F73CECE2-6E3B-4060-93E6-EE271BDCA694}" type="presParOf" srcId="{5C180663-AFFD-4A9F-84ED-0ED2CDF0E78C}" destId="{A5D8BDDD-5CA1-43CB-854E-E107E623755C}" srcOrd="4" destOrd="0" presId="urn:microsoft.com/office/officeart/2005/8/layout/process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B44E171-B9CC-4108-A78F-621A63485337}" type="doc">
      <dgm:prSet loTypeId="urn:microsoft.com/office/officeart/2005/8/layout/process1" loCatId="process" qsTypeId="urn:microsoft.com/office/officeart/2005/8/quickstyle/3d3" qsCatId="3D" csTypeId="urn:microsoft.com/office/officeart/2005/8/colors/colorful2" csCatId="colorful" phldr="1"/>
      <dgm:spPr/>
    </dgm:pt>
    <dgm:pt modelId="{4D225018-D3EE-4A92-9F33-15EA0B989E2F}">
      <dgm:prSet phldrT="[Text]"/>
      <dgm:spPr/>
      <dgm:t>
        <a:bodyPr/>
        <a:lstStyle/>
        <a:p>
          <a:r>
            <a:rPr lang="en-AU" dirty="0" smtClean="0"/>
            <a:t>Climate Model 1</a:t>
          </a:r>
        </a:p>
      </dgm:t>
    </dgm:pt>
    <dgm:pt modelId="{F1F9002F-CDE3-42FF-B8BD-FBE808BC96BC}" type="parTrans" cxnId="{C5150FF1-CEB9-4474-8CDF-0B3DB7400356}">
      <dgm:prSet/>
      <dgm:spPr/>
      <dgm:t>
        <a:bodyPr/>
        <a:lstStyle/>
        <a:p>
          <a:endParaRPr lang="en-AU"/>
        </a:p>
      </dgm:t>
    </dgm:pt>
    <dgm:pt modelId="{496B3058-9B24-417D-B10C-6C942C9DDF06}" type="sibTrans" cxnId="{C5150FF1-CEB9-4474-8CDF-0B3DB7400356}">
      <dgm:prSet/>
      <dgm:spPr/>
      <dgm:t>
        <a:bodyPr/>
        <a:lstStyle/>
        <a:p>
          <a:endParaRPr lang="en-AU"/>
        </a:p>
      </dgm:t>
    </dgm:pt>
    <dgm:pt modelId="{01AF6F05-2573-4EF7-920F-F79A1AADD048}">
      <dgm:prSet phldrT="[Text]"/>
      <dgm:spPr/>
      <dgm:t>
        <a:bodyPr/>
        <a:lstStyle/>
        <a:p>
          <a:r>
            <a:rPr lang="en-AU" dirty="0" smtClean="0"/>
            <a:t>Impact Model</a:t>
          </a:r>
          <a:endParaRPr lang="en-AU" dirty="0"/>
        </a:p>
      </dgm:t>
    </dgm:pt>
    <dgm:pt modelId="{EE4D8408-328F-4107-99ED-4E90619F4279}" type="parTrans" cxnId="{614D0F03-DE94-436C-8F6D-A91A0BC23EF6}">
      <dgm:prSet/>
      <dgm:spPr/>
      <dgm:t>
        <a:bodyPr/>
        <a:lstStyle/>
        <a:p>
          <a:endParaRPr lang="en-AU"/>
        </a:p>
      </dgm:t>
    </dgm:pt>
    <dgm:pt modelId="{7144AEDF-E6DE-4952-9EC8-9745511F5B50}" type="sibTrans" cxnId="{614D0F03-DE94-436C-8F6D-A91A0BC23EF6}">
      <dgm:prSet/>
      <dgm:spPr/>
      <dgm:t>
        <a:bodyPr/>
        <a:lstStyle/>
        <a:p>
          <a:endParaRPr lang="en-AU"/>
        </a:p>
      </dgm:t>
    </dgm:pt>
    <dgm:pt modelId="{2F0E4320-BB27-42A9-915C-4C72B308F620}">
      <dgm:prSet phldrT="[Text]"/>
      <dgm:spPr/>
      <dgm:t>
        <a:bodyPr/>
        <a:lstStyle/>
        <a:p>
          <a:r>
            <a:rPr lang="en-AU" dirty="0" smtClean="0"/>
            <a:t>Assessment 1</a:t>
          </a:r>
          <a:endParaRPr lang="en-AU" dirty="0"/>
        </a:p>
      </dgm:t>
    </dgm:pt>
    <dgm:pt modelId="{B0056DD9-17C9-43BA-870C-0955D5B780F2}" type="parTrans" cxnId="{3C1E73DE-CC0B-46E8-B01F-02B39240249C}">
      <dgm:prSet/>
      <dgm:spPr/>
      <dgm:t>
        <a:bodyPr/>
        <a:lstStyle/>
        <a:p>
          <a:endParaRPr lang="en-AU"/>
        </a:p>
      </dgm:t>
    </dgm:pt>
    <dgm:pt modelId="{55C38F1A-4F7A-4B98-8048-A0AEB1729FC8}" type="sibTrans" cxnId="{3C1E73DE-CC0B-46E8-B01F-02B39240249C}">
      <dgm:prSet/>
      <dgm:spPr/>
      <dgm:t>
        <a:bodyPr/>
        <a:lstStyle/>
        <a:p>
          <a:endParaRPr lang="en-AU"/>
        </a:p>
      </dgm:t>
    </dgm:pt>
    <dgm:pt modelId="{5C180663-AFFD-4A9F-84ED-0ED2CDF0E78C}" type="pres">
      <dgm:prSet presAssocID="{5B44E171-B9CC-4108-A78F-621A63485337}" presName="Name0" presStyleCnt="0">
        <dgm:presLayoutVars>
          <dgm:dir/>
          <dgm:resizeHandles val="exact"/>
        </dgm:presLayoutVars>
      </dgm:prSet>
      <dgm:spPr/>
    </dgm:pt>
    <dgm:pt modelId="{4476B8E4-3BCF-433A-B163-3E3944942140}" type="pres">
      <dgm:prSet presAssocID="{4D225018-D3EE-4A92-9F33-15EA0B989E2F}" presName="node" presStyleLbl="node1" presStyleIdx="0" presStyleCnt="3" custLinFactNeighborX="2858" custLinFactNeighborY="-2460">
        <dgm:presLayoutVars>
          <dgm:bulletEnabled val="1"/>
        </dgm:presLayoutVars>
      </dgm:prSet>
      <dgm:spPr/>
      <dgm:t>
        <a:bodyPr/>
        <a:lstStyle/>
        <a:p>
          <a:endParaRPr lang="en-AU"/>
        </a:p>
      </dgm:t>
    </dgm:pt>
    <dgm:pt modelId="{FE31A7CB-8452-444C-B09F-7E090C4A854A}" type="pres">
      <dgm:prSet presAssocID="{496B3058-9B24-417D-B10C-6C942C9DDF06}" presName="sibTrans" presStyleLbl="sibTrans2D1" presStyleIdx="0" presStyleCnt="2"/>
      <dgm:spPr/>
      <dgm:t>
        <a:bodyPr/>
        <a:lstStyle/>
        <a:p>
          <a:endParaRPr lang="en-AU"/>
        </a:p>
      </dgm:t>
    </dgm:pt>
    <dgm:pt modelId="{CAFF9AD7-4497-46C0-9CCE-E7EEE2C1EF6E}" type="pres">
      <dgm:prSet presAssocID="{496B3058-9B24-417D-B10C-6C942C9DDF06}" presName="connectorText" presStyleLbl="sibTrans2D1" presStyleIdx="0" presStyleCnt="2"/>
      <dgm:spPr/>
      <dgm:t>
        <a:bodyPr/>
        <a:lstStyle/>
        <a:p>
          <a:endParaRPr lang="en-AU"/>
        </a:p>
      </dgm:t>
    </dgm:pt>
    <dgm:pt modelId="{F16136C2-7E54-413C-AD6C-598D33923B4F}" type="pres">
      <dgm:prSet presAssocID="{01AF6F05-2573-4EF7-920F-F79A1AADD048}" presName="node" presStyleLbl="node1" presStyleIdx="1" presStyleCnt="3">
        <dgm:presLayoutVars>
          <dgm:bulletEnabled val="1"/>
        </dgm:presLayoutVars>
      </dgm:prSet>
      <dgm:spPr/>
      <dgm:t>
        <a:bodyPr/>
        <a:lstStyle/>
        <a:p>
          <a:endParaRPr lang="en-AU"/>
        </a:p>
      </dgm:t>
    </dgm:pt>
    <dgm:pt modelId="{869AEDF5-E7BE-470C-B8F2-4B312224C42E}" type="pres">
      <dgm:prSet presAssocID="{7144AEDF-E6DE-4952-9EC8-9745511F5B50}" presName="sibTrans" presStyleLbl="sibTrans2D1" presStyleIdx="1" presStyleCnt="2"/>
      <dgm:spPr/>
      <dgm:t>
        <a:bodyPr/>
        <a:lstStyle/>
        <a:p>
          <a:endParaRPr lang="en-AU"/>
        </a:p>
      </dgm:t>
    </dgm:pt>
    <dgm:pt modelId="{46113C34-C851-49CF-9E30-BDB71C5E0F75}" type="pres">
      <dgm:prSet presAssocID="{7144AEDF-E6DE-4952-9EC8-9745511F5B50}" presName="connectorText" presStyleLbl="sibTrans2D1" presStyleIdx="1" presStyleCnt="2"/>
      <dgm:spPr/>
      <dgm:t>
        <a:bodyPr/>
        <a:lstStyle/>
        <a:p>
          <a:endParaRPr lang="en-AU"/>
        </a:p>
      </dgm:t>
    </dgm:pt>
    <dgm:pt modelId="{A5D8BDDD-5CA1-43CB-854E-E107E623755C}" type="pres">
      <dgm:prSet presAssocID="{2F0E4320-BB27-42A9-915C-4C72B308F620}" presName="node" presStyleLbl="node1" presStyleIdx="2" presStyleCnt="3">
        <dgm:presLayoutVars>
          <dgm:bulletEnabled val="1"/>
        </dgm:presLayoutVars>
      </dgm:prSet>
      <dgm:spPr/>
      <dgm:t>
        <a:bodyPr/>
        <a:lstStyle/>
        <a:p>
          <a:endParaRPr lang="en-AU"/>
        </a:p>
      </dgm:t>
    </dgm:pt>
  </dgm:ptLst>
  <dgm:cxnLst>
    <dgm:cxn modelId="{F82F3FD4-0C0B-4B27-ACA2-AE4B645DA477}" type="presOf" srcId="{5B44E171-B9CC-4108-A78F-621A63485337}" destId="{5C180663-AFFD-4A9F-84ED-0ED2CDF0E78C}" srcOrd="0" destOrd="0" presId="urn:microsoft.com/office/officeart/2005/8/layout/process1"/>
    <dgm:cxn modelId="{88685061-DA4D-42F6-8CF4-384062D9A777}" type="presOf" srcId="{496B3058-9B24-417D-B10C-6C942C9DDF06}" destId="{FE31A7CB-8452-444C-B09F-7E090C4A854A}" srcOrd="0" destOrd="0" presId="urn:microsoft.com/office/officeart/2005/8/layout/process1"/>
    <dgm:cxn modelId="{3C1E73DE-CC0B-46E8-B01F-02B39240249C}" srcId="{5B44E171-B9CC-4108-A78F-621A63485337}" destId="{2F0E4320-BB27-42A9-915C-4C72B308F620}" srcOrd="2" destOrd="0" parTransId="{B0056DD9-17C9-43BA-870C-0955D5B780F2}" sibTransId="{55C38F1A-4F7A-4B98-8048-A0AEB1729FC8}"/>
    <dgm:cxn modelId="{D1EEEB9E-6F2E-4388-9E45-4205FF3E1C03}" type="presOf" srcId="{7144AEDF-E6DE-4952-9EC8-9745511F5B50}" destId="{869AEDF5-E7BE-470C-B8F2-4B312224C42E}" srcOrd="0" destOrd="0" presId="urn:microsoft.com/office/officeart/2005/8/layout/process1"/>
    <dgm:cxn modelId="{5A5557CC-E636-4C73-9AE4-98593582BBB9}" type="presOf" srcId="{01AF6F05-2573-4EF7-920F-F79A1AADD048}" destId="{F16136C2-7E54-413C-AD6C-598D33923B4F}" srcOrd="0" destOrd="0" presId="urn:microsoft.com/office/officeart/2005/8/layout/process1"/>
    <dgm:cxn modelId="{126FBE03-DAFA-484B-B943-39E0BB099DF7}" type="presOf" srcId="{2F0E4320-BB27-42A9-915C-4C72B308F620}" destId="{A5D8BDDD-5CA1-43CB-854E-E107E623755C}" srcOrd="0" destOrd="0" presId="urn:microsoft.com/office/officeart/2005/8/layout/process1"/>
    <dgm:cxn modelId="{33B0A644-AF31-4FB3-A8E8-2F59D37370DC}" type="presOf" srcId="{4D225018-D3EE-4A92-9F33-15EA0B989E2F}" destId="{4476B8E4-3BCF-433A-B163-3E3944942140}" srcOrd="0" destOrd="0" presId="urn:microsoft.com/office/officeart/2005/8/layout/process1"/>
    <dgm:cxn modelId="{C5150FF1-CEB9-4474-8CDF-0B3DB7400356}" srcId="{5B44E171-B9CC-4108-A78F-621A63485337}" destId="{4D225018-D3EE-4A92-9F33-15EA0B989E2F}" srcOrd="0" destOrd="0" parTransId="{F1F9002F-CDE3-42FF-B8BD-FBE808BC96BC}" sibTransId="{496B3058-9B24-417D-B10C-6C942C9DDF06}"/>
    <dgm:cxn modelId="{DCF3A80D-7A54-4696-ACBE-7B1DF6AE2E57}" type="presOf" srcId="{7144AEDF-E6DE-4952-9EC8-9745511F5B50}" destId="{46113C34-C851-49CF-9E30-BDB71C5E0F75}" srcOrd="1" destOrd="0" presId="urn:microsoft.com/office/officeart/2005/8/layout/process1"/>
    <dgm:cxn modelId="{6C1F9E15-9594-4A1C-B7E0-7348E975C0C4}" type="presOf" srcId="{496B3058-9B24-417D-B10C-6C942C9DDF06}" destId="{CAFF9AD7-4497-46C0-9CCE-E7EEE2C1EF6E}" srcOrd="1" destOrd="0" presId="urn:microsoft.com/office/officeart/2005/8/layout/process1"/>
    <dgm:cxn modelId="{614D0F03-DE94-436C-8F6D-A91A0BC23EF6}" srcId="{5B44E171-B9CC-4108-A78F-621A63485337}" destId="{01AF6F05-2573-4EF7-920F-F79A1AADD048}" srcOrd="1" destOrd="0" parTransId="{EE4D8408-328F-4107-99ED-4E90619F4279}" sibTransId="{7144AEDF-E6DE-4952-9EC8-9745511F5B50}"/>
    <dgm:cxn modelId="{31EC251F-6DE0-4D8F-9671-A7D15CE99C7E}" type="presParOf" srcId="{5C180663-AFFD-4A9F-84ED-0ED2CDF0E78C}" destId="{4476B8E4-3BCF-433A-B163-3E3944942140}" srcOrd="0" destOrd="0" presId="urn:microsoft.com/office/officeart/2005/8/layout/process1"/>
    <dgm:cxn modelId="{CC29FCA9-E152-4888-B674-4B66CEBDC5B3}" type="presParOf" srcId="{5C180663-AFFD-4A9F-84ED-0ED2CDF0E78C}" destId="{FE31A7CB-8452-444C-B09F-7E090C4A854A}" srcOrd="1" destOrd="0" presId="urn:microsoft.com/office/officeart/2005/8/layout/process1"/>
    <dgm:cxn modelId="{9F2322BD-D774-459B-B045-A7302910A58D}" type="presParOf" srcId="{FE31A7CB-8452-444C-B09F-7E090C4A854A}" destId="{CAFF9AD7-4497-46C0-9CCE-E7EEE2C1EF6E}" srcOrd="0" destOrd="0" presId="urn:microsoft.com/office/officeart/2005/8/layout/process1"/>
    <dgm:cxn modelId="{2E24AB44-ED2C-4522-8C59-73B974DA78B3}" type="presParOf" srcId="{5C180663-AFFD-4A9F-84ED-0ED2CDF0E78C}" destId="{F16136C2-7E54-413C-AD6C-598D33923B4F}" srcOrd="2" destOrd="0" presId="urn:microsoft.com/office/officeart/2005/8/layout/process1"/>
    <dgm:cxn modelId="{12FE9A23-6E90-4150-AFCD-643D6C838902}" type="presParOf" srcId="{5C180663-AFFD-4A9F-84ED-0ED2CDF0E78C}" destId="{869AEDF5-E7BE-470C-B8F2-4B312224C42E}" srcOrd="3" destOrd="0" presId="urn:microsoft.com/office/officeart/2005/8/layout/process1"/>
    <dgm:cxn modelId="{B7C85474-C411-496E-8863-6403BE746039}" type="presParOf" srcId="{869AEDF5-E7BE-470C-B8F2-4B312224C42E}" destId="{46113C34-C851-49CF-9E30-BDB71C5E0F75}" srcOrd="0" destOrd="0" presId="urn:microsoft.com/office/officeart/2005/8/layout/process1"/>
    <dgm:cxn modelId="{48E61620-5AC3-4AE2-80C5-450205E9A2CF}" type="presParOf" srcId="{5C180663-AFFD-4A9F-84ED-0ED2CDF0E78C}" destId="{A5D8BDDD-5CA1-43CB-854E-E107E623755C}"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76B8E4-3BCF-433A-B163-3E3944942140}">
      <dsp:nvSpPr>
        <dsp:cNvPr id="0" name=""/>
        <dsp:cNvSpPr/>
      </dsp:nvSpPr>
      <dsp:spPr>
        <a:xfrm>
          <a:off x="29631" y="0"/>
          <a:ext cx="2005113" cy="771860"/>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AU" sz="2100" kern="1200" dirty="0" smtClean="0"/>
            <a:t>Climate Model 1</a:t>
          </a:r>
        </a:p>
      </dsp:txBody>
      <dsp:txXfrm>
        <a:off x="52238" y="22607"/>
        <a:ext cx="1959899" cy="726646"/>
      </dsp:txXfrm>
    </dsp:sp>
    <dsp:sp modelId="{FE31A7CB-8452-444C-B09F-7E090C4A854A}">
      <dsp:nvSpPr>
        <dsp:cNvPr id="0" name=""/>
        <dsp:cNvSpPr/>
      </dsp:nvSpPr>
      <dsp:spPr>
        <a:xfrm>
          <a:off x="2229525" y="137295"/>
          <a:ext cx="412935" cy="497268"/>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AU" sz="1700" kern="1200"/>
        </a:p>
      </dsp:txBody>
      <dsp:txXfrm>
        <a:off x="2229525" y="236749"/>
        <a:ext cx="289055" cy="298360"/>
      </dsp:txXfrm>
    </dsp:sp>
    <dsp:sp modelId="{F16136C2-7E54-413C-AD6C-598D33923B4F}">
      <dsp:nvSpPr>
        <dsp:cNvPr id="0" name=""/>
        <dsp:cNvSpPr/>
      </dsp:nvSpPr>
      <dsp:spPr>
        <a:xfrm>
          <a:off x="2813867" y="0"/>
          <a:ext cx="2005113" cy="771860"/>
        </a:xfrm>
        <a:prstGeom prst="roundRect">
          <a:avLst>
            <a:gd name="adj" fmla="val 10000"/>
          </a:avLst>
        </a:prstGeom>
        <a:solidFill>
          <a:schemeClr val="accent2">
            <a:hueOff val="4316484"/>
            <a:satOff val="-6226"/>
            <a:lumOff val="-1715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AU" sz="2100" kern="1200" dirty="0" smtClean="0"/>
            <a:t>Impact Model</a:t>
          </a:r>
          <a:endParaRPr lang="en-AU" sz="2100" kern="1200" dirty="0"/>
        </a:p>
      </dsp:txBody>
      <dsp:txXfrm>
        <a:off x="2836474" y="22607"/>
        <a:ext cx="1959899" cy="726646"/>
      </dsp:txXfrm>
    </dsp:sp>
    <dsp:sp modelId="{869AEDF5-E7BE-470C-B8F2-4B312224C42E}">
      <dsp:nvSpPr>
        <dsp:cNvPr id="0" name=""/>
        <dsp:cNvSpPr/>
      </dsp:nvSpPr>
      <dsp:spPr>
        <a:xfrm>
          <a:off x="5019492" y="137295"/>
          <a:ext cx="425084" cy="497268"/>
        </a:xfrm>
        <a:prstGeom prst="rightArrow">
          <a:avLst>
            <a:gd name="adj1" fmla="val 60000"/>
            <a:gd name="adj2" fmla="val 50000"/>
          </a:avLst>
        </a:prstGeom>
        <a:solidFill>
          <a:schemeClr val="accent2">
            <a:hueOff val="8632968"/>
            <a:satOff val="-12451"/>
            <a:lumOff val="-34314"/>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AU" sz="1700" kern="1200"/>
        </a:p>
      </dsp:txBody>
      <dsp:txXfrm>
        <a:off x="5019492" y="236749"/>
        <a:ext cx="297559" cy="298360"/>
      </dsp:txXfrm>
    </dsp:sp>
    <dsp:sp modelId="{A5D8BDDD-5CA1-43CB-854E-E107E623755C}">
      <dsp:nvSpPr>
        <dsp:cNvPr id="0" name=""/>
        <dsp:cNvSpPr/>
      </dsp:nvSpPr>
      <dsp:spPr>
        <a:xfrm>
          <a:off x="5621026" y="0"/>
          <a:ext cx="2005113" cy="771860"/>
        </a:xfrm>
        <a:prstGeom prst="roundRect">
          <a:avLst>
            <a:gd name="adj" fmla="val 10000"/>
          </a:avLst>
        </a:prstGeom>
        <a:solidFill>
          <a:schemeClr val="accent2">
            <a:hueOff val="8632968"/>
            <a:satOff val="-12451"/>
            <a:lumOff val="-3431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AU" sz="2100" kern="1200" dirty="0" smtClean="0"/>
            <a:t>Assessment 1</a:t>
          </a:r>
          <a:endParaRPr lang="en-AU" sz="2100" kern="1200" dirty="0"/>
        </a:p>
      </dsp:txBody>
      <dsp:txXfrm>
        <a:off x="5643633" y="22607"/>
        <a:ext cx="1959899" cy="72664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76B8E4-3BCF-433A-B163-3E3944942140}">
      <dsp:nvSpPr>
        <dsp:cNvPr id="0" name=""/>
        <dsp:cNvSpPr/>
      </dsp:nvSpPr>
      <dsp:spPr>
        <a:xfrm>
          <a:off x="29631" y="0"/>
          <a:ext cx="2005113" cy="771860"/>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AU" sz="2100" kern="1200" dirty="0" smtClean="0"/>
            <a:t>Climate Model 2</a:t>
          </a:r>
        </a:p>
      </dsp:txBody>
      <dsp:txXfrm>
        <a:off x="52238" y="22607"/>
        <a:ext cx="1959899" cy="726646"/>
      </dsp:txXfrm>
    </dsp:sp>
    <dsp:sp modelId="{FE31A7CB-8452-444C-B09F-7E090C4A854A}">
      <dsp:nvSpPr>
        <dsp:cNvPr id="0" name=""/>
        <dsp:cNvSpPr/>
      </dsp:nvSpPr>
      <dsp:spPr>
        <a:xfrm>
          <a:off x="2229525" y="137295"/>
          <a:ext cx="412935" cy="497268"/>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AU" sz="1700" kern="1200"/>
        </a:p>
      </dsp:txBody>
      <dsp:txXfrm>
        <a:off x="2229525" y="236749"/>
        <a:ext cx="289055" cy="298360"/>
      </dsp:txXfrm>
    </dsp:sp>
    <dsp:sp modelId="{F16136C2-7E54-413C-AD6C-598D33923B4F}">
      <dsp:nvSpPr>
        <dsp:cNvPr id="0" name=""/>
        <dsp:cNvSpPr/>
      </dsp:nvSpPr>
      <dsp:spPr>
        <a:xfrm>
          <a:off x="2813867" y="0"/>
          <a:ext cx="2005113" cy="771860"/>
        </a:xfrm>
        <a:prstGeom prst="roundRect">
          <a:avLst>
            <a:gd name="adj" fmla="val 10000"/>
          </a:avLst>
        </a:prstGeom>
        <a:solidFill>
          <a:schemeClr val="accent2">
            <a:hueOff val="4316484"/>
            <a:satOff val="-6226"/>
            <a:lumOff val="-1715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AU" sz="2100" kern="1200" dirty="0" smtClean="0"/>
            <a:t>Impact Model</a:t>
          </a:r>
          <a:endParaRPr lang="en-AU" sz="2100" kern="1200" dirty="0"/>
        </a:p>
      </dsp:txBody>
      <dsp:txXfrm>
        <a:off x="2836474" y="22607"/>
        <a:ext cx="1959899" cy="726646"/>
      </dsp:txXfrm>
    </dsp:sp>
    <dsp:sp modelId="{869AEDF5-E7BE-470C-B8F2-4B312224C42E}">
      <dsp:nvSpPr>
        <dsp:cNvPr id="0" name=""/>
        <dsp:cNvSpPr/>
      </dsp:nvSpPr>
      <dsp:spPr>
        <a:xfrm>
          <a:off x="5019492" y="137295"/>
          <a:ext cx="425084" cy="497268"/>
        </a:xfrm>
        <a:prstGeom prst="rightArrow">
          <a:avLst>
            <a:gd name="adj1" fmla="val 60000"/>
            <a:gd name="adj2" fmla="val 50000"/>
          </a:avLst>
        </a:prstGeom>
        <a:solidFill>
          <a:schemeClr val="accent2">
            <a:hueOff val="8632968"/>
            <a:satOff val="-12451"/>
            <a:lumOff val="-34314"/>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AU" sz="1700" kern="1200"/>
        </a:p>
      </dsp:txBody>
      <dsp:txXfrm>
        <a:off x="5019492" y="236749"/>
        <a:ext cx="297559" cy="298360"/>
      </dsp:txXfrm>
    </dsp:sp>
    <dsp:sp modelId="{A5D8BDDD-5CA1-43CB-854E-E107E623755C}">
      <dsp:nvSpPr>
        <dsp:cNvPr id="0" name=""/>
        <dsp:cNvSpPr/>
      </dsp:nvSpPr>
      <dsp:spPr>
        <a:xfrm>
          <a:off x="5621026" y="0"/>
          <a:ext cx="2005113" cy="771860"/>
        </a:xfrm>
        <a:prstGeom prst="roundRect">
          <a:avLst>
            <a:gd name="adj" fmla="val 10000"/>
          </a:avLst>
        </a:prstGeom>
        <a:solidFill>
          <a:schemeClr val="accent2">
            <a:hueOff val="8632968"/>
            <a:satOff val="-12451"/>
            <a:lumOff val="-3431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AU" sz="2100" kern="1200" dirty="0" smtClean="0"/>
            <a:t>Assessment 2</a:t>
          </a:r>
          <a:endParaRPr lang="en-AU" sz="2100" kern="1200" dirty="0"/>
        </a:p>
      </dsp:txBody>
      <dsp:txXfrm>
        <a:off x="5643633" y="22607"/>
        <a:ext cx="1959899" cy="72664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76B8E4-3BCF-433A-B163-3E3944942140}">
      <dsp:nvSpPr>
        <dsp:cNvPr id="0" name=""/>
        <dsp:cNvSpPr/>
      </dsp:nvSpPr>
      <dsp:spPr>
        <a:xfrm>
          <a:off x="29631" y="0"/>
          <a:ext cx="2005113" cy="771860"/>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AU" sz="2100" kern="1200" dirty="0" smtClean="0"/>
            <a:t>Climate Model 3</a:t>
          </a:r>
        </a:p>
      </dsp:txBody>
      <dsp:txXfrm>
        <a:off x="52238" y="22607"/>
        <a:ext cx="1959899" cy="726646"/>
      </dsp:txXfrm>
    </dsp:sp>
    <dsp:sp modelId="{FE31A7CB-8452-444C-B09F-7E090C4A854A}">
      <dsp:nvSpPr>
        <dsp:cNvPr id="0" name=""/>
        <dsp:cNvSpPr/>
      </dsp:nvSpPr>
      <dsp:spPr>
        <a:xfrm>
          <a:off x="2229525" y="137295"/>
          <a:ext cx="412935" cy="497268"/>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AU" sz="1700" kern="1200"/>
        </a:p>
      </dsp:txBody>
      <dsp:txXfrm>
        <a:off x="2229525" y="236749"/>
        <a:ext cx="289055" cy="298360"/>
      </dsp:txXfrm>
    </dsp:sp>
    <dsp:sp modelId="{F16136C2-7E54-413C-AD6C-598D33923B4F}">
      <dsp:nvSpPr>
        <dsp:cNvPr id="0" name=""/>
        <dsp:cNvSpPr/>
      </dsp:nvSpPr>
      <dsp:spPr>
        <a:xfrm>
          <a:off x="2813867" y="0"/>
          <a:ext cx="2005113" cy="771860"/>
        </a:xfrm>
        <a:prstGeom prst="roundRect">
          <a:avLst>
            <a:gd name="adj" fmla="val 10000"/>
          </a:avLst>
        </a:prstGeom>
        <a:solidFill>
          <a:schemeClr val="accent2">
            <a:hueOff val="4316484"/>
            <a:satOff val="-6226"/>
            <a:lumOff val="-1715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AU" sz="2100" kern="1200" dirty="0" smtClean="0"/>
            <a:t>Impact Model</a:t>
          </a:r>
          <a:endParaRPr lang="en-AU" sz="2100" kern="1200" dirty="0"/>
        </a:p>
      </dsp:txBody>
      <dsp:txXfrm>
        <a:off x="2836474" y="22607"/>
        <a:ext cx="1959899" cy="726646"/>
      </dsp:txXfrm>
    </dsp:sp>
    <dsp:sp modelId="{869AEDF5-E7BE-470C-B8F2-4B312224C42E}">
      <dsp:nvSpPr>
        <dsp:cNvPr id="0" name=""/>
        <dsp:cNvSpPr/>
      </dsp:nvSpPr>
      <dsp:spPr>
        <a:xfrm>
          <a:off x="5019492" y="137295"/>
          <a:ext cx="425084" cy="497268"/>
        </a:xfrm>
        <a:prstGeom prst="rightArrow">
          <a:avLst>
            <a:gd name="adj1" fmla="val 60000"/>
            <a:gd name="adj2" fmla="val 50000"/>
          </a:avLst>
        </a:prstGeom>
        <a:solidFill>
          <a:schemeClr val="accent2">
            <a:hueOff val="8632968"/>
            <a:satOff val="-12451"/>
            <a:lumOff val="-34314"/>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AU" sz="1700" kern="1200"/>
        </a:p>
      </dsp:txBody>
      <dsp:txXfrm>
        <a:off x="5019492" y="236749"/>
        <a:ext cx="297559" cy="298360"/>
      </dsp:txXfrm>
    </dsp:sp>
    <dsp:sp modelId="{A5D8BDDD-5CA1-43CB-854E-E107E623755C}">
      <dsp:nvSpPr>
        <dsp:cNvPr id="0" name=""/>
        <dsp:cNvSpPr/>
      </dsp:nvSpPr>
      <dsp:spPr>
        <a:xfrm>
          <a:off x="5621026" y="0"/>
          <a:ext cx="2005113" cy="771860"/>
        </a:xfrm>
        <a:prstGeom prst="roundRect">
          <a:avLst>
            <a:gd name="adj" fmla="val 10000"/>
          </a:avLst>
        </a:prstGeom>
        <a:solidFill>
          <a:schemeClr val="accent2">
            <a:hueOff val="8632968"/>
            <a:satOff val="-12451"/>
            <a:lumOff val="-3431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AU" sz="2100" kern="1200" dirty="0" smtClean="0"/>
            <a:t>Assessment 3</a:t>
          </a:r>
          <a:endParaRPr lang="en-AU" sz="2100" kern="1200" dirty="0"/>
        </a:p>
      </dsp:txBody>
      <dsp:txXfrm>
        <a:off x="5643633" y="22607"/>
        <a:ext cx="1959899" cy="7266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76B8E4-3BCF-433A-B163-3E3944942140}">
      <dsp:nvSpPr>
        <dsp:cNvPr id="0" name=""/>
        <dsp:cNvSpPr/>
      </dsp:nvSpPr>
      <dsp:spPr>
        <a:xfrm>
          <a:off x="29631" y="0"/>
          <a:ext cx="2005113" cy="771860"/>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AU" sz="2100" kern="1200" dirty="0" smtClean="0"/>
            <a:t>Climate Model 2</a:t>
          </a:r>
        </a:p>
      </dsp:txBody>
      <dsp:txXfrm>
        <a:off x="52238" y="22607"/>
        <a:ext cx="1959899" cy="726646"/>
      </dsp:txXfrm>
    </dsp:sp>
    <dsp:sp modelId="{FE31A7CB-8452-444C-B09F-7E090C4A854A}">
      <dsp:nvSpPr>
        <dsp:cNvPr id="0" name=""/>
        <dsp:cNvSpPr/>
      </dsp:nvSpPr>
      <dsp:spPr>
        <a:xfrm>
          <a:off x="2229525" y="137295"/>
          <a:ext cx="412935" cy="497268"/>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AU" sz="1700" kern="1200"/>
        </a:p>
      </dsp:txBody>
      <dsp:txXfrm>
        <a:off x="2229525" y="236749"/>
        <a:ext cx="289055" cy="298360"/>
      </dsp:txXfrm>
    </dsp:sp>
    <dsp:sp modelId="{F16136C2-7E54-413C-AD6C-598D33923B4F}">
      <dsp:nvSpPr>
        <dsp:cNvPr id="0" name=""/>
        <dsp:cNvSpPr/>
      </dsp:nvSpPr>
      <dsp:spPr>
        <a:xfrm>
          <a:off x="2813867" y="0"/>
          <a:ext cx="2005113" cy="771860"/>
        </a:xfrm>
        <a:prstGeom prst="roundRect">
          <a:avLst>
            <a:gd name="adj" fmla="val 10000"/>
          </a:avLst>
        </a:prstGeom>
        <a:solidFill>
          <a:schemeClr val="accent2">
            <a:hueOff val="4316484"/>
            <a:satOff val="-6226"/>
            <a:lumOff val="-1715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AU" sz="2100" kern="1200" dirty="0" smtClean="0"/>
            <a:t>Impact Model</a:t>
          </a:r>
          <a:endParaRPr lang="en-AU" sz="2100" kern="1200" dirty="0"/>
        </a:p>
      </dsp:txBody>
      <dsp:txXfrm>
        <a:off x="2836474" y="22607"/>
        <a:ext cx="1959899" cy="726646"/>
      </dsp:txXfrm>
    </dsp:sp>
    <dsp:sp modelId="{869AEDF5-E7BE-470C-B8F2-4B312224C42E}">
      <dsp:nvSpPr>
        <dsp:cNvPr id="0" name=""/>
        <dsp:cNvSpPr/>
      </dsp:nvSpPr>
      <dsp:spPr>
        <a:xfrm>
          <a:off x="5019492" y="137295"/>
          <a:ext cx="425084" cy="497268"/>
        </a:xfrm>
        <a:prstGeom prst="rightArrow">
          <a:avLst>
            <a:gd name="adj1" fmla="val 60000"/>
            <a:gd name="adj2" fmla="val 50000"/>
          </a:avLst>
        </a:prstGeom>
        <a:solidFill>
          <a:schemeClr val="accent2">
            <a:hueOff val="8632968"/>
            <a:satOff val="-12451"/>
            <a:lumOff val="-34314"/>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AU" sz="1700" kern="1200"/>
        </a:p>
      </dsp:txBody>
      <dsp:txXfrm>
        <a:off x="5019492" y="236749"/>
        <a:ext cx="297559" cy="298360"/>
      </dsp:txXfrm>
    </dsp:sp>
    <dsp:sp modelId="{A5D8BDDD-5CA1-43CB-854E-E107E623755C}">
      <dsp:nvSpPr>
        <dsp:cNvPr id="0" name=""/>
        <dsp:cNvSpPr/>
      </dsp:nvSpPr>
      <dsp:spPr>
        <a:xfrm>
          <a:off x="5621026" y="0"/>
          <a:ext cx="2005113" cy="771860"/>
        </a:xfrm>
        <a:prstGeom prst="roundRect">
          <a:avLst>
            <a:gd name="adj" fmla="val 10000"/>
          </a:avLst>
        </a:prstGeom>
        <a:solidFill>
          <a:schemeClr val="accent2">
            <a:hueOff val="8632968"/>
            <a:satOff val="-12451"/>
            <a:lumOff val="-3431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AU" sz="2100" kern="1200" dirty="0" smtClean="0"/>
            <a:t>Assessment 2</a:t>
          </a:r>
          <a:endParaRPr lang="en-AU" sz="2100" kern="1200" dirty="0"/>
        </a:p>
      </dsp:txBody>
      <dsp:txXfrm>
        <a:off x="5643633" y="22607"/>
        <a:ext cx="1959899" cy="7266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76B8E4-3BCF-433A-B163-3E3944942140}">
      <dsp:nvSpPr>
        <dsp:cNvPr id="0" name=""/>
        <dsp:cNvSpPr/>
      </dsp:nvSpPr>
      <dsp:spPr>
        <a:xfrm>
          <a:off x="29631" y="0"/>
          <a:ext cx="2005113" cy="771860"/>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AU" sz="2100" kern="1200" dirty="0" smtClean="0"/>
            <a:t>Climate Model 3</a:t>
          </a:r>
        </a:p>
      </dsp:txBody>
      <dsp:txXfrm>
        <a:off x="52238" y="22607"/>
        <a:ext cx="1959899" cy="726646"/>
      </dsp:txXfrm>
    </dsp:sp>
    <dsp:sp modelId="{FE31A7CB-8452-444C-B09F-7E090C4A854A}">
      <dsp:nvSpPr>
        <dsp:cNvPr id="0" name=""/>
        <dsp:cNvSpPr/>
      </dsp:nvSpPr>
      <dsp:spPr>
        <a:xfrm>
          <a:off x="2229525" y="137295"/>
          <a:ext cx="412935" cy="497268"/>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AU" sz="1700" kern="1200"/>
        </a:p>
      </dsp:txBody>
      <dsp:txXfrm>
        <a:off x="2229525" y="236749"/>
        <a:ext cx="289055" cy="298360"/>
      </dsp:txXfrm>
    </dsp:sp>
    <dsp:sp modelId="{F16136C2-7E54-413C-AD6C-598D33923B4F}">
      <dsp:nvSpPr>
        <dsp:cNvPr id="0" name=""/>
        <dsp:cNvSpPr/>
      </dsp:nvSpPr>
      <dsp:spPr>
        <a:xfrm>
          <a:off x="2813867" y="0"/>
          <a:ext cx="2005113" cy="771860"/>
        </a:xfrm>
        <a:prstGeom prst="roundRect">
          <a:avLst>
            <a:gd name="adj" fmla="val 10000"/>
          </a:avLst>
        </a:prstGeom>
        <a:solidFill>
          <a:schemeClr val="accent2">
            <a:hueOff val="4316484"/>
            <a:satOff val="-6226"/>
            <a:lumOff val="-1715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AU" sz="2100" kern="1200" dirty="0" smtClean="0"/>
            <a:t>Impact Model</a:t>
          </a:r>
          <a:endParaRPr lang="en-AU" sz="2100" kern="1200" dirty="0"/>
        </a:p>
      </dsp:txBody>
      <dsp:txXfrm>
        <a:off x="2836474" y="22607"/>
        <a:ext cx="1959899" cy="726646"/>
      </dsp:txXfrm>
    </dsp:sp>
    <dsp:sp modelId="{869AEDF5-E7BE-470C-B8F2-4B312224C42E}">
      <dsp:nvSpPr>
        <dsp:cNvPr id="0" name=""/>
        <dsp:cNvSpPr/>
      </dsp:nvSpPr>
      <dsp:spPr>
        <a:xfrm>
          <a:off x="5019492" y="137295"/>
          <a:ext cx="425084" cy="497268"/>
        </a:xfrm>
        <a:prstGeom prst="rightArrow">
          <a:avLst>
            <a:gd name="adj1" fmla="val 60000"/>
            <a:gd name="adj2" fmla="val 50000"/>
          </a:avLst>
        </a:prstGeom>
        <a:solidFill>
          <a:schemeClr val="accent2">
            <a:hueOff val="8632968"/>
            <a:satOff val="-12451"/>
            <a:lumOff val="-34314"/>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AU" sz="1700" kern="1200"/>
        </a:p>
      </dsp:txBody>
      <dsp:txXfrm>
        <a:off x="5019492" y="236749"/>
        <a:ext cx="297559" cy="298360"/>
      </dsp:txXfrm>
    </dsp:sp>
    <dsp:sp modelId="{A5D8BDDD-5CA1-43CB-854E-E107E623755C}">
      <dsp:nvSpPr>
        <dsp:cNvPr id="0" name=""/>
        <dsp:cNvSpPr/>
      </dsp:nvSpPr>
      <dsp:spPr>
        <a:xfrm>
          <a:off x="5621026" y="0"/>
          <a:ext cx="2005113" cy="771860"/>
        </a:xfrm>
        <a:prstGeom prst="roundRect">
          <a:avLst>
            <a:gd name="adj" fmla="val 10000"/>
          </a:avLst>
        </a:prstGeom>
        <a:solidFill>
          <a:schemeClr val="accent2">
            <a:hueOff val="8632968"/>
            <a:satOff val="-12451"/>
            <a:lumOff val="-3431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AU" sz="2100" kern="1200" dirty="0" smtClean="0"/>
            <a:t>Assessment 3</a:t>
          </a:r>
          <a:endParaRPr lang="en-AU" sz="2100" kern="1200" dirty="0"/>
        </a:p>
      </dsp:txBody>
      <dsp:txXfrm>
        <a:off x="5643633" y="22607"/>
        <a:ext cx="1959899" cy="7266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76B8E4-3BCF-433A-B163-3E3944942140}">
      <dsp:nvSpPr>
        <dsp:cNvPr id="0" name=""/>
        <dsp:cNvSpPr/>
      </dsp:nvSpPr>
      <dsp:spPr>
        <a:xfrm>
          <a:off x="29631" y="0"/>
          <a:ext cx="2005113" cy="771860"/>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AU" sz="2000" kern="1200" dirty="0" smtClean="0"/>
            <a:t>Climate Model 4</a:t>
          </a:r>
        </a:p>
      </dsp:txBody>
      <dsp:txXfrm>
        <a:off x="52238" y="22607"/>
        <a:ext cx="1959899" cy="726646"/>
      </dsp:txXfrm>
    </dsp:sp>
    <dsp:sp modelId="{FE31A7CB-8452-444C-B09F-7E090C4A854A}">
      <dsp:nvSpPr>
        <dsp:cNvPr id="0" name=""/>
        <dsp:cNvSpPr/>
      </dsp:nvSpPr>
      <dsp:spPr>
        <a:xfrm>
          <a:off x="2229525" y="137295"/>
          <a:ext cx="412935" cy="497268"/>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AU" sz="1600" kern="1200"/>
        </a:p>
      </dsp:txBody>
      <dsp:txXfrm>
        <a:off x="2229525" y="236749"/>
        <a:ext cx="289055" cy="298360"/>
      </dsp:txXfrm>
    </dsp:sp>
    <dsp:sp modelId="{F16136C2-7E54-413C-AD6C-598D33923B4F}">
      <dsp:nvSpPr>
        <dsp:cNvPr id="0" name=""/>
        <dsp:cNvSpPr/>
      </dsp:nvSpPr>
      <dsp:spPr>
        <a:xfrm>
          <a:off x="2813867" y="0"/>
          <a:ext cx="2005113" cy="771860"/>
        </a:xfrm>
        <a:prstGeom prst="roundRect">
          <a:avLst>
            <a:gd name="adj" fmla="val 10000"/>
          </a:avLst>
        </a:prstGeom>
        <a:solidFill>
          <a:schemeClr val="accent2">
            <a:hueOff val="4316484"/>
            <a:satOff val="-6226"/>
            <a:lumOff val="-1715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AU" sz="2000" kern="1200" dirty="0" smtClean="0"/>
            <a:t>Impact Model</a:t>
          </a:r>
          <a:endParaRPr lang="en-AU" sz="2000" kern="1200" dirty="0"/>
        </a:p>
      </dsp:txBody>
      <dsp:txXfrm>
        <a:off x="2836474" y="22607"/>
        <a:ext cx="1959899" cy="726646"/>
      </dsp:txXfrm>
    </dsp:sp>
    <dsp:sp modelId="{869AEDF5-E7BE-470C-B8F2-4B312224C42E}">
      <dsp:nvSpPr>
        <dsp:cNvPr id="0" name=""/>
        <dsp:cNvSpPr/>
      </dsp:nvSpPr>
      <dsp:spPr>
        <a:xfrm>
          <a:off x="5019492" y="137295"/>
          <a:ext cx="425084" cy="497268"/>
        </a:xfrm>
        <a:prstGeom prst="rightArrow">
          <a:avLst>
            <a:gd name="adj1" fmla="val 60000"/>
            <a:gd name="adj2" fmla="val 50000"/>
          </a:avLst>
        </a:prstGeom>
        <a:solidFill>
          <a:schemeClr val="accent2">
            <a:hueOff val="8632968"/>
            <a:satOff val="-12451"/>
            <a:lumOff val="-34314"/>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AU" sz="1600" kern="1200"/>
        </a:p>
      </dsp:txBody>
      <dsp:txXfrm>
        <a:off x="5019492" y="236749"/>
        <a:ext cx="297559" cy="298360"/>
      </dsp:txXfrm>
    </dsp:sp>
    <dsp:sp modelId="{A5D8BDDD-5CA1-43CB-854E-E107E623755C}">
      <dsp:nvSpPr>
        <dsp:cNvPr id="0" name=""/>
        <dsp:cNvSpPr/>
      </dsp:nvSpPr>
      <dsp:spPr>
        <a:xfrm>
          <a:off x="5621026" y="0"/>
          <a:ext cx="2005113" cy="771860"/>
        </a:xfrm>
        <a:prstGeom prst="roundRect">
          <a:avLst>
            <a:gd name="adj" fmla="val 10000"/>
          </a:avLst>
        </a:prstGeom>
        <a:solidFill>
          <a:schemeClr val="accent2">
            <a:hueOff val="8632968"/>
            <a:satOff val="-12451"/>
            <a:lumOff val="-3431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AU" sz="2000" kern="1200" dirty="0" smtClean="0"/>
            <a:t>Assessment 4</a:t>
          </a:r>
          <a:endParaRPr lang="en-AU" sz="2000" kern="1200" dirty="0"/>
        </a:p>
      </dsp:txBody>
      <dsp:txXfrm>
        <a:off x="5643633" y="22607"/>
        <a:ext cx="1959899" cy="7266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76B8E4-3BCF-433A-B163-3E3944942140}">
      <dsp:nvSpPr>
        <dsp:cNvPr id="0" name=""/>
        <dsp:cNvSpPr/>
      </dsp:nvSpPr>
      <dsp:spPr>
        <a:xfrm>
          <a:off x="29631" y="0"/>
          <a:ext cx="2005113" cy="771860"/>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AU" sz="2000" kern="1200" dirty="0" smtClean="0"/>
            <a:t>Climate Model 40</a:t>
          </a:r>
        </a:p>
      </dsp:txBody>
      <dsp:txXfrm>
        <a:off x="52238" y="22607"/>
        <a:ext cx="1959899" cy="726646"/>
      </dsp:txXfrm>
    </dsp:sp>
    <dsp:sp modelId="{FE31A7CB-8452-444C-B09F-7E090C4A854A}">
      <dsp:nvSpPr>
        <dsp:cNvPr id="0" name=""/>
        <dsp:cNvSpPr/>
      </dsp:nvSpPr>
      <dsp:spPr>
        <a:xfrm>
          <a:off x="2229525" y="137295"/>
          <a:ext cx="412935" cy="497268"/>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AU" sz="1600" kern="1200"/>
        </a:p>
      </dsp:txBody>
      <dsp:txXfrm>
        <a:off x="2229525" y="236749"/>
        <a:ext cx="289055" cy="298360"/>
      </dsp:txXfrm>
    </dsp:sp>
    <dsp:sp modelId="{F16136C2-7E54-413C-AD6C-598D33923B4F}">
      <dsp:nvSpPr>
        <dsp:cNvPr id="0" name=""/>
        <dsp:cNvSpPr/>
      </dsp:nvSpPr>
      <dsp:spPr>
        <a:xfrm>
          <a:off x="2813867" y="0"/>
          <a:ext cx="2005113" cy="771860"/>
        </a:xfrm>
        <a:prstGeom prst="roundRect">
          <a:avLst>
            <a:gd name="adj" fmla="val 10000"/>
          </a:avLst>
        </a:prstGeom>
        <a:solidFill>
          <a:schemeClr val="accent2">
            <a:hueOff val="4316484"/>
            <a:satOff val="-6226"/>
            <a:lumOff val="-1715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AU" sz="2000" kern="1200" dirty="0" smtClean="0"/>
            <a:t>Impact Model</a:t>
          </a:r>
          <a:endParaRPr lang="en-AU" sz="2000" kern="1200" dirty="0"/>
        </a:p>
      </dsp:txBody>
      <dsp:txXfrm>
        <a:off x="2836474" y="22607"/>
        <a:ext cx="1959899" cy="726646"/>
      </dsp:txXfrm>
    </dsp:sp>
    <dsp:sp modelId="{869AEDF5-E7BE-470C-B8F2-4B312224C42E}">
      <dsp:nvSpPr>
        <dsp:cNvPr id="0" name=""/>
        <dsp:cNvSpPr/>
      </dsp:nvSpPr>
      <dsp:spPr>
        <a:xfrm>
          <a:off x="5019492" y="137295"/>
          <a:ext cx="425084" cy="497268"/>
        </a:xfrm>
        <a:prstGeom prst="rightArrow">
          <a:avLst>
            <a:gd name="adj1" fmla="val 60000"/>
            <a:gd name="adj2" fmla="val 50000"/>
          </a:avLst>
        </a:prstGeom>
        <a:solidFill>
          <a:schemeClr val="accent2">
            <a:hueOff val="8632968"/>
            <a:satOff val="-12451"/>
            <a:lumOff val="-34314"/>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AU" sz="1600" kern="1200"/>
        </a:p>
      </dsp:txBody>
      <dsp:txXfrm>
        <a:off x="5019492" y="236749"/>
        <a:ext cx="297559" cy="298360"/>
      </dsp:txXfrm>
    </dsp:sp>
    <dsp:sp modelId="{A5D8BDDD-5CA1-43CB-854E-E107E623755C}">
      <dsp:nvSpPr>
        <dsp:cNvPr id="0" name=""/>
        <dsp:cNvSpPr/>
      </dsp:nvSpPr>
      <dsp:spPr>
        <a:xfrm>
          <a:off x="5621026" y="0"/>
          <a:ext cx="2005113" cy="771860"/>
        </a:xfrm>
        <a:prstGeom prst="roundRect">
          <a:avLst>
            <a:gd name="adj" fmla="val 10000"/>
          </a:avLst>
        </a:prstGeom>
        <a:solidFill>
          <a:schemeClr val="accent2">
            <a:hueOff val="8632968"/>
            <a:satOff val="-12451"/>
            <a:lumOff val="-3431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AU" sz="2000" kern="1200" dirty="0" smtClean="0"/>
            <a:t>Assessment 40</a:t>
          </a:r>
          <a:endParaRPr lang="en-AU" sz="2000" kern="1200" dirty="0"/>
        </a:p>
      </dsp:txBody>
      <dsp:txXfrm>
        <a:off x="5643633" y="22607"/>
        <a:ext cx="1959899" cy="7266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76B8E4-3BCF-433A-B163-3E3944942140}">
      <dsp:nvSpPr>
        <dsp:cNvPr id="0" name=""/>
        <dsp:cNvSpPr/>
      </dsp:nvSpPr>
      <dsp:spPr>
        <a:xfrm>
          <a:off x="29631" y="0"/>
          <a:ext cx="2005113" cy="771860"/>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AU" sz="2100" kern="1200" dirty="0" smtClean="0"/>
            <a:t>Climate Model 1</a:t>
          </a:r>
        </a:p>
      </dsp:txBody>
      <dsp:txXfrm>
        <a:off x="52238" y="22607"/>
        <a:ext cx="1959899" cy="726646"/>
      </dsp:txXfrm>
    </dsp:sp>
    <dsp:sp modelId="{FE31A7CB-8452-444C-B09F-7E090C4A854A}">
      <dsp:nvSpPr>
        <dsp:cNvPr id="0" name=""/>
        <dsp:cNvSpPr/>
      </dsp:nvSpPr>
      <dsp:spPr>
        <a:xfrm>
          <a:off x="2229525" y="137295"/>
          <a:ext cx="412935" cy="497268"/>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AU" sz="1700" kern="1200"/>
        </a:p>
      </dsp:txBody>
      <dsp:txXfrm>
        <a:off x="2229525" y="236749"/>
        <a:ext cx="289055" cy="298360"/>
      </dsp:txXfrm>
    </dsp:sp>
    <dsp:sp modelId="{F16136C2-7E54-413C-AD6C-598D33923B4F}">
      <dsp:nvSpPr>
        <dsp:cNvPr id="0" name=""/>
        <dsp:cNvSpPr/>
      </dsp:nvSpPr>
      <dsp:spPr>
        <a:xfrm>
          <a:off x="2813867" y="0"/>
          <a:ext cx="2005113" cy="771860"/>
        </a:xfrm>
        <a:prstGeom prst="roundRect">
          <a:avLst>
            <a:gd name="adj" fmla="val 10000"/>
          </a:avLst>
        </a:prstGeom>
        <a:solidFill>
          <a:schemeClr val="accent2">
            <a:hueOff val="4316484"/>
            <a:satOff val="-6226"/>
            <a:lumOff val="-1715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AU" sz="2100" kern="1200" dirty="0" smtClean="0"/>
            <a:t>Impact Model</a:t>
          </a:r>
          <a:endParaRPr lang="en-AU" sz="2100" kern="1200" dirty="0"/>
        </a:p>
      </dsp:txBody>
      <dsp:txXfrm>
        <a:off x="2836474" y="22607"/>
        <a:ext cx="1959899" cy="726646"/>
      </dsp:txXfrm>
    </dsp:sp>
    <dsp:sp modelId="{869AEDF5-E7BE-470C-B8F2-4B312224C42E}">
      <dsp:nvSpPr>
        <dsp:cNvPr id="0" name=""/>
        <dsp:cNvSpPr/>
      </dsp:nvSpPr>
      <dsp:spPr>
        <a:xfrm>
          <a:off x="5019492" y="137295"/>
          <a:ext cx="425084" cy="497268"/>
        </a:xfrm>
        <a:prstGeom prst="rightArrow">
          <a:avLst>
            <a:gd name="adj1" fmla="val 60000"/>
            <a:gd name="adj2" fmla="val 50000"/>
          </a:avLst>
        </a:prstGeom>
        <a:solidFill>
          <a:schemeClr val="accent2">
            <a:hueOff val="8632968"/>
            <a:satOff val="-12451"/>
            <a:lumOff val="-34314"/>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AU" sz="1700" kern="1200"/>
        </a:p>
      </dsp:txBody>
      <dsp:txXfrm>
        <a:off x="5019492" y="236749"/>
        <a:ext cx="297559" cy="298360"/>
      </dsp:txXfrm>
    </dsp:sp>
    <dsp:sp modelId="{A5D8BDDD-5CA1-43CB-854E-E107E623755C}">
      <dsp:nvSpPr>
        <dsp:cNvPr id="0" name=""/>
        <dsp:cNvSpPr/>
      </dsp:nvSpPr>
      <dsp:spPr>
        <a:xfrm>
          <a:off x="5621026" y="0"/>
          <a:ext cx="2005113" cy="771860"/>
        </a:xfrm>
        <a:prstGeom prst="roundRect">
          <a:avLst>
            <a:gd name="adj" fmla="val 10000"/>
          </a:avLst>
        </a:prstGeom>
        <a:solidFill>
          <a:schemeClr val="accent2">
            <a:hueOff val="8632968"/>
            <a:satOff val="-12451"/>
            <a:lumOff val="-3431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AU" sz="2100" kern="1200" dirty="0" smtClean="0"/>
            <a:t>Assessment 1</a:t>
          </a:r>
          <a:endParaRPr lang="en-AU" sz="2100" kern="1200" dirty="0"/>
        </a:p>
      </dsp:txBody>
      <dsp:txXfrm>
        <a:off x="5643633" y="22607"/>
        <a:ext cx="1959899" cy="72664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76B8E4-3BCF-433A-B163-3E3944942140}">
      <dsp:nvSpPr>
        <dsp:cNvPr id="0" name=""/>
        <dsp:cNvSpPr/>
      </dsp:nvSpPr>
      <dsp:spPr>
        <a:xfrm>
          <a:off x="29631" y="0"/>
          <a:ext cx="2005113" cy="771860"/>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AU" sz="2100" kern="1200" dirty="0" smtClean="0"/>
            <a:t>Climate Model 2</a:t>
          </a:r>
        </a:p>
      </dsp:txBody>
      <dsp:txXfrm>
        <a:off x="52238" y="22607"/>
        <a:ext cx="1959899" cy="726646"/>
      </dsp:txXfrm>
    </dsp:sp>
    <dsp:sp modelId="{FE31A7CB-8452-444C-B09F-7E090C4A854A}">
      <dsp:nvSpPr>
        <dsp:cNvPr id="0" name=""/>
        <dsp:cNvSpPr/>
      </dsp:nvSpPr>
      <dsp:spPr>
        <a:xfrm>
          <a:off x="2229525" y="137295"/>
          <a:ext cx="412935" cy="497268"/>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AU" sz="1700" kern="1200"/>
        </a:p>
      </dsp:txBody>
      <dsp:txXfrm>
        <a:off x="2229525" y="236749"/>
        <a:ext cx="289055" cy="298360"/>
      </dsp:txXfrm>
    </dsp:sp>
    <dsp:sp modelId="{F16136C2-7E54-413C-AD6C-598D33923B4F}">
      <dsp:nvSpPr>
        <dsp:cNvPr id="0" name=""/>
        <dsp:cNvSpPr/>
      </dsp:nvSpPr>
      <dsp:spPr>
        <a:xfrm>
          <a:off x="2813867" y="0"/>
          <a:ext cx="2005113" cy="771860"/>
        </a:xfrm>
        <a:prstGeom prst="roundRect">
          <a:avLst>
            <a:gd name="adj" fmla="val 10000"/>
          </a:avLst>
        </a:prstGeom>
        <a:solidFill>
          <a:schemeClr val="accent2">
            <a:hueOff val="4316484"/>
            <a:satOff val="-6226"/>
            <a:lumOff val="-1715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AU" sz="2100" kern="1200" dirty="0" smtClean="0"/>
            <a:t>Impact Model</a:t>
          </a:r>
          <a:endParaRPr lang="en-AU" sz="2100" kern="1200" dirty="0"/>
        </a:p>
      </dsp:txBody>
      <dsp:txXfrm>
        <a:off x="2836474" y="22607"/>
        <a:ext cx="1959899" cy="726646"/>
      </dsp:txXfrm>
    </dsp:sp>
    <dsp:sp modelId="{869AEDF5-E7BE-470C-B8F2-4B312224C42E}">
      <dsp:nvSpPr>
        <dsp:cNvPr id="0" name=""/>
        <dsp:cNvSpPr/>
      </dsp:nvSpPr>
      <dsp:spPr>
        <a:xfrm>
          <a:off x="5019492" y="137295"/>
          <a:ext cx="425084" cy="497268"/>
        </a:xfrm>
        <a:prstGeom prst="rightArrow">
          <a:avLst>
            <a:gd name="adj1" fmla="val 60000"/>
            <a:gd name="adj2" fmla="val 50000"/>
          </a:avLst>
        </a:prstGeom>
        <a:solidFill>
          <a:schemeClr val="accent2">
            <a:hueOff val="8632968"/>
            <a:satOff val="-12451"/>
            <a:lumOff val="-34314"/>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AU" sz="1700" kern="1200"/>
        </a:p>
      </dsp:txBody>
      <dsp:txXfrm>
        <a:off x="5019492" y="236749"/>
        <a:ext cx="297559" cy="298360"/>
      </dsp:txXfrm>
    </dsp:sp>
    <dsp:sp modelId="{A5D8BDDD-5CA1-43CB-854E-E107E623755C}">
      <dsp:nvSpPr>
        <dsp:cNvPr id="0" name=""/>
        <dsp:cNvSpPr/>
      </dsp:nvSpPr>
      <dsp:spPr>
        <a:xfrm>
          <a:off x="5621026" y="0"/>
          <a:ext cx="2005113" cy="771860"/>
        </a:xfrm>
        <a:prstGeom prst="roundRect">
          <a:avLst>
            <a:gd name="adj" fmla="val 10000"/>
          </a:avLst>
        </a:prstGeom>
        <a:solidFill>
          <a:schemeClr val="accent2">
            <a:hueOff val="8632968"/>
            <a:satOff val="-12451"/>
            <a:lumOff val="-3431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AU" sz="2100" kern="1200" dirty="0" smtClean="0"/>
            <a:t>Assessment 2</a:t>
          </a:r>
          <a:endParaRPr lang="en-AU" sz="2100" kern="1200" dirty="0"/>
        </a:p>
      </dsp:txBody>
      <dsp:txXfrm>
        <a:off x="5643633" y="22607"/>
        <a:ext cx="1959899" cy="72664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76B8E4-3BCF-433A-B163-3E3944942140}">
      <dsp:nvSpPr>
        <dsp:cNvPr id="0" name=""/>
        <dsp:cNvSpPr/>
      </dsp:nvSpPr>
      <dsp:spPr>
        <a:xfrm>
          <a:off x="29631" y="0"/>
          <a:ext cx="2005113" cy="771860"/>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AU" sz="2100" kern="1200" dirty="0" smtClean="0"/>
            <a:t>Climate Model 3</a:t>
          </a:r>
        </a:p>
      </dsp:txBody>
      <dsp:txXfrm>
        <a:off x="52238" y="22607"/>
        <a:ext cx="1959899" cy="726646"/>
      </dsp:txXfrm>
    </dsp:sp>
    <dsp:sp modelId="{FE31A7CB-8452-444C-B09F-7E090C4A854A}">
      <dsp:nvSpPr>
        <dsp:cNvPr id="0" name=""/>
        <dsp:cNvSpPr/>
      </dsp:nvSpPr>
      <dsp:spPr>
        <a:xfrm>
          <a:off x="2229525" y="137295"/>
          <a:ext cx="412935" cy="497268"/>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AU" sz="1700" kern="1200"/>
        </a:p>
      </dsp:txBody>
      <dsp:txXfrm>
        <a:off x="2229525" y="236749"/>
        <a:ext cx="289055" cy="298360"/>
      </dsp:txXfrm>
    </dsp:sp>
    <dsp:sp modelId="{F16136C2-7E54-413C-AD6C-598D33923B4F}">
      <dsp:nvSpPr>
        <dsp:cNvPr id="0" name=""/>
        <dsp:cNvSpPr/>
      </dsp:nvSpPr>
      <dsp:spPr>
        <a:xfrm>
          <a:off x="2813867" y="0"/>
          <a:ext cx="2005113" cy="771860"/>
        </a:xfrm>
        <a:prstGeom prst="roundRect">
          <a:avLst>
            <a:gd name="adj" fmla="val 10000"/>
          </a:avLst>
        </a:prstGeom>
        <a:solidFill>
          <a:schemeClr val="accent2">
            <a:hueOff val="4316484"/>
            <a:satOff val="-6226"/>
            <a:lumOff val="-1715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AU" sz="2100" kern="1200" dirty="0" smtClean="0"/>
            <a:t>Impact Model</a:t>
          </a:r>
          <a:endParaRPr lang="en-AU" sz="2100" kern="1200" dirty="0"/>
        </a:p>
      </dsp:txBody>
      <dsp:txXfrm>
        <a:off x="2836474" y="22607"/>
        <a:ext cx="1959899" cy="726646"/>
      </dsp:txXfrm>
    </dsp:sp>
    <dsp:sp modelId="{869AEDF5-E7BE-470C-B8F2-4B312224C42E}">
      <dsp:nvSpPr>
        <dsp:cNvPr id="0" name=""/>
        <dsp:cNvSpPr/>
      </dsp:nvSpPr>
      <dsp:spPr>
        <a:xfrm>
          <a:off x="5019492" y="137295"/>
          <a:ext cx="425084" cy="497268"/>
        </a:xfrm>
        <a:prstGeom prst="rightArrow">
          <a:avLst>
            <a:gd name="adj1" fmla="val 60000"/>
            <a:gd name="adj2" fmla="val 50000"/>
          </a:avLst>
        </a:prstGeom>
        <a:solidFill>
          <a:schemeClr val="accent2">
            <a:hueOff val="8632968"/>
            <a:satOff val="-12451"/>
            <a:lumOff val="-34314"/>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AU" sz="1700" kern="1200"/>
        </a:p>
      </dsp:txBody>
      <dsp:txXfrm>
        <a:off x="5019492" y="236749"/>
        <a:ext cx="297559" cy="298360"/>
      </dsp:txXfrm>
    </dsp:sp>
    <dsp:sp modelId="{A5D8BDDD-5CA1-43CB-854E-E107E623755C}">
      <dsp:nvSpPr>
        <dsp:cNvPr id="0" name=""/>
        <dsp:cNvSpPr/>
      </dsp:nvSpPr>
      <dsp:spPr>
        <a:xfrm>
          <a:off x="5621026" y="0"/>
          <a:ext cx="2005113" cy="771860"/>
        </a:xfrm>
        <a:prstGeom prst="roundRect">
          <a:avLst>
            <a:gd name="adj" fmla="val 10000"/>
          </a:avLst>
        </a:prstGeom>
        <a:solidFill>
          <a:schemeClr val="accent2">
            <a:hueOff val="8632968"/>
            <a:satOff val="-12451"/>
            <a:lumOff val="-3431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AU" sz="2100" kern="1200" dirty="0" smtClean="0"/>
            <a:t>Assessment 3</a:t>
          </a:r>
          <a:endParaRPr lang="en-AU" sz="2100" kern="1200" dirty="0"/>
        </a:p>
      </dsp:txBody>
      <dsp:txXfrm>
        <a:off x="5643633" y="22607"/>
        <a:ext cx="1959899" cy="72664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76B8E4-3BCF-433A-B163-3E3944942140}">
      <dsp:nvSpPr>
        <dsp:cNvPr id="0" name=""/>
        <dsp:cNvSpPr/>
      </dsp:nvSpPr>
      <dsp:spPr>
        <a:xfrm>
          <a:off x="29631" y="0"/>
          <a:ext cx="2005113" cy="771860"/>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AU" sz="2100" kern="1200" dirty="0" smtClean="0"/>
            <a:t>Climate Model 1</a:t>
          </a:r>
        </a:p>
      </dsp:txBody>
      <dsp:txXfrm>
        <a:off x="52238" y="22607"/>
        <a:ext cx="1959899" cy="726646"/>
      </dsp:txXfrm>
    </dsp:sp>
    <dsp:sp modelId="{FE31A7CB-8452-444C-B09F-7E090C4A854A}">
      <dsp:nvSpPr>
        <dsp:cNvPr id="0" name=""/>
        <dsp:cNvSpPr/>
      </dsp:nvSpPr>
      <dsp:spPr>
        <a:xfrm>
          <a:off x="2229525" y="137295"/>
          <a:ext cx="412935" cy="497268"/>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AU" sz="1700" kern="1200"/>
        </a:p>
      </dsp:txBody>
      <dsp:txXfrm>
        <a:off x="2229525" y="236749"/>
        <a:ext cx="289055" cy="298360"/>
      </dsp:txXfrm>
    </dsp:sp>
    <dsp:sp modelId="{F16136C2-7E54-413C-AD6C-598D33923B4F}">
      <dsp:nvSpPr>
        <dsp:cNvPr id="0" name=""/>
        <dsp:cNvSpPr/>
      </dsp:nvSpPr>
      <dsp:spPr>
        <a:xfrm>
          <a:off x="2813867" y="0"/>
          <a:ext cx="2005113" cy="771860"/>
        </a:xfrm>
        <a:prstGeom prst="roundRect">
          <a:avLst>
            <a:gd name="adj" fmla="val 10000"/>
          </a:avLst>
        </a:prstGeom>
        <a:solidFill>
          <a:schemeClr val="accent2">
            <a:hueOff val="4316484"/>
            <a:satOff val="-6226"/>
            <a:lumOff val="-1715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AU" sz="2100" kern="1200" dirty="0" smtClean="0"/>
            <a:t>Impact Model</a:t>
          </a:r>
          <a:endParaRPr lang="en-AU" sz="2100" kern="1200" dirty="0"/>
        </a:p>
      </dsp:txBody>
      <dsp:txXfrm>
        <a:off x="2836474" y="22607"/>
        <a:ext cx="1959899" cy="726646"/>
      </dsp:txXfrm>
    </dsp:sp>
    <dsp:sp modelId="{869AEDF5-E7BE-470C-B8F2-4B312224C42E}">
      <dsp:nvSpPr>
        <dsp:cNvPr id="0" name=""/>
        <dsp:cNvSpPr/>
      </dsp:nvSpPr>
      <dsp:spPr>
        <a:xfrm>
          <a:off x="5019492" y="137295"/>
          <a:ext cx="425084" cy="497268"/>
        </a:xfrm>
        <a:prstGeom prst="rightArrow">
          <a:avLst>
            <a:gd name="adj1" fmla="val 60000"/>
            <a:gd name="adj2" fmla="val 50000"/>
          </a:avLst>
        </a:prstGeom>
        <a:solidFill>
          <a:schemeClr val="accent2">
            <a:hueOff val="8632968"/>
            <a:satOff val="-12451"/>
            <a:lumOff val="-34314"/>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AU" sz="1700" kern="1200"/>
        </a:p>
      </dsp:txBody>
      <dsp:txXfrm>
        <a:off x="5019492" y="236749"/>
        <a:ext cx="297559" cy="298360"/>
      </dsp:txXfrm>
    </dsp:sp>
    <dsp:sp modelId="{A5D8BDDD-5CA1-43CB-854E-E107E623755C}">
      <dsp:nvSpPr>
        <dsp:cNvPr id="0" name=""/>
        <dsp:cNvSpPr/>
      </dsp:nvSpPr>
      <dsp:spPr>
        <a:xfrm>
          <a:off x="5621026" y="0"/>
          <a:ext cx="2005113" cy="771860"/>
        </a:xfrm>
        <a:prstGeom prst="roundRect">
          <a:avLst>
            <a:gd name="adj" fmla="val 10000"/>
          </a:avLst>
        </a:prstGeom>
        <a:solidFill>
          <a:schemeClr val="accent2">
            <a:hueOff val="8632968"/>
            <a:satOff val="-12451"/>
            <a:lumOff val="-3431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AU" sz="2100" kern="1200" dirty="0" smtClean="0"/>
            <a:t>Assessment 1</a:t>
          </a:r>
          <a:endParaRPr lang="en-AU" sz="2100" kern="1200" dirty="0"/>
        </a:p>
      </dsp:txBody>
      <dsp:txXfrm>
        <a:off x="5643633" y="22607"/>
        <a:ext cx="1959899" cy="72664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BFA697C-5849-4DDF-A6C8-08E6893940F4}" type="datetimeFigureOut">
              <a:rPr lang="en-AU" smtClean="0"/>
              <a:pPr/>
              <a:t>17/05/2018</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FD014AF-979A-46D9-9B43-4C67319580DA}" type="slidenum">
              <a:rPr lang="en-AU" smtClean="0"/>
              <a:pPr/>
              <a:t>‹#›</a:t>
            </a:fld>
            <a:endParaRPr lang="en-AU"/>
          </a:p>
        </p:txBody>
      </p:sp>
    </p:spTree>
    <p:extLst>
      <p:ext uri="{BB962C8B-B14F-4D97-AF65-F5344CB8AC3E}">
        <p14:creationId xmlns:p14="http://schemas.microsoft.com/office/powerpoint/2010/main" val="25144417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992BC2-9435-4D31-AEB3-5D5877AD6447}" type="datetimeFigureOut">
              <a:rPr lang="en-AU" smtClean="0"/>
              <a:pPr/>
              <a:t>17/05/2018</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496215-5E4C-414D-A8DB-C38AA7CF7C2A}" type="slidenum">
              <a:rPr lang="en-AU" smtClean="0"/>
              <a:pPr/>
              <a:t>‹#›</a:t>
            </a:fld>
            <a:endParaRPr lang="en-AU"/>
          </a:p>
        </p:txBody>
      </p:sp>
    </p:spTree>
    <p:extLst>
      <p:ext uri="{BB962C8B-B14F-4D97-AF65-F5344CB8AC3E}">
        <p14:creationId xmlns:p14="http://schemas.microsoft.com/office/powerpoint/2010/main" val="4203183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80000" indent="-180000">
              <a:buFont typeface="Arial" pitchFamily="34" charset="0"/>
              <a:buChar char="•"/>
            </a:pPr>
            <a:r>
              <a:rPr lang="en-AU" dirty="0" smtClean="0"/>
              <a:t>Climate projections are used for</a:t>
            </a:r>
            <a:r>
              <a:rPr lang="en-AU" baseline="0" dirty="0" smtClean="0"/>
              <a:t> a wide range of purposes, from general information through to specialised and detailed impact assessments</a:t>
            </a:r>
          </a:p>
          <a:p>
            <a:pPr marL="180000" indent="-180000">
              <a:buFont typeface="Arial" pitchFamily="34" charset="0"/>
              <a:buChar char="•"/>
            </a:pPr>
            <a:r>
              <a:rPr lang="en-AU" baseline="0" dirty="0" smtClean="0"/>
              <a:t>The level of detail required in the projections depends on the needs of the decision-makers involved and the complexity of the impact assessment to be undertaken</a:t>
            </a:r>
          </a:p>
          <a:p>
            <a:pPr marL="637200" lvl="1" indent="-180000">
              <a:buFont typeface="Arial" pitchFamily="34" charset="0"/>
              <a:buChar char="•"/>
            </a:pPr>
            <a:r>
              <a:rPr lang="en-AU" baseline="0" dirty="0" smtClean="0"/>
              <a:t>For example, much less detail is required for communication products to raise general awareness than when designing a ‘climate-proof’ road.</a:t>
            </a:r>
          </a:p>
          <a:p>
            <a:pPr marL="180000" lvl="0" indent="-180000">
              <a:buFont typeface="Arial" pitchFamily="34" charset="0"/>
              <a:buChar char="•"/>
            </a:pPr>
            <a:r>
              <a:rPr lang="en-AU" baseline="0" dirty="0" smtClean="0"/>
              <a:t>This means it is not sensible (or even possible) to provide ‘one size fits all’ projections products. Rather the projections need to be purpose-built.</a:t>
            </a:r>
          </a:p>
          <a:p>
            <a:pPr marL="180000" lvl="0" indent="-180000">
              <a:buFont typeface="Arial" pitchFamily="34" charset="0"/>
              <a:buChar char="•"/>
            </a:pPr>
            <a:r>
              <a:rPr lang="en-AU" baseline="0" dirty="0" smtClean="0"/>
              <a:t>In addition, the sometimes wide range of results produced by climate models, such as those shown in the plot (often referred to as ‘uncertainty’) means it is sensible to use a risk management approach to evaluate particularly important cases such as:</a:t>
            </a:r>
          </a:p>
          <a:p>
            <a:pPr marL="637200" lvl="1" indent="-180000">
              <a:buFont typeface="Arial" pitchFamily="34" charset="0"/>
              <a:buChar char="•"/>
            </a:pPr>
            <a:r>
              <a:rPr lang="en-AU" baseline="0" dirty="0" smtClean="0"/>
              <a:t>What may be described as the ‘best’ case,</a:t>
            </a:r>
          </a:p>
          <a:p>
            <a:pPr marL="637200" lvl="1" indent="-180000">
              <a:buFont typeface="Arial" pitchFamily="34" charset="0"/>
              <a:buChar char="•"/>
            </a:pPr>
            <a:r>
              <a:rPr lang="en-AU" baseline="0" dirty="0" smtClean="0"/>
              <a:t>The ‘worst’ case, and</a:t>
            </a:r>
          </a:p>
          <a:p>
            <a:pPr marL="637200" lvl="1" indent="-180000">
              <a:buFont typeface="Arial" pitchFamily="34" charset="0"/>
              <a:buChar char="•"/>
            </a:pPr>
            <a:r>
              <a:rPr lang="en-AU" baseline="0" dirty="0" smtClean="0"/>
              <a:t>If possible, the ‘maximum consensus’ case</a:t>
            </a:r>
          </a:p>
        </p:txBody>
      </p:sp>
      <p:sp>
        <p:nvSpPr>
          <p:cNvPr id="4" name="Slide Number Placeholder 3"/>
          <p:cNvSpPr>
            <a:spLocks noGrp="1"/>
          </p:cNvSpPr>
          <p:nvPr>
            <p:ph type="sldNum" sz="quarter" idx="10"/>
          </p:nvPr>
        </p:nvSpPr>
        <p:spPr/>
        <p:txBody>
          <a:bodyPr/>
          <a:lstStyle/>
          <a:p>
            <a:fld id="{D7B5DDD1-9CB7-4DA8-80DB-86283EC4FA0D}" type="slidenum">
              <a:rPr lang="en-AU" smtClean="0"/>
              <a:pPr/>
              <a:t>3</a:t>
            </a:fld>
            <a:endParaRPr lang="en-AU"/>
          </a:p>
        </p:txBody>
      </p:sp>
    </p:spTree>
    <p:extLst>
      <p:ext uri="{BB962C8B-B14F-4D97-AF65-F5344CB8AC3E}">
        <p14:creationId xmlns:p14="http://schemas.microsoft.com/office/powerpoint/2010/main" val="2979445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xfrm>
            <a:off x="1143000" y="685800"/>
            <a:ext cx="4572000" cy="3429000"/>
          </a:xfrm>
          <a:ln/>
        </p:spPr>
      </p:sp>
      <p:sp>
        <p:nvSpPr>
          <p:cNvPr id="23555" name="Rectangle 3"/>
          <p:cNvSpPr>
            <a:spLocks noGrp="1" noChangeArrowheads="1"/>
          </p:cNvSpPr>
          <p:nvPr>
            <p:ph type="body" idx="1"/>
          </p:nvPr>
        </p:nvSpPr>
        <p:spPr>
          <a:noFill/>
          <a:ln/>
        </p:spPr>
        <p:txBody>
          <a:bodyPr/>
          <a:lstStyle/>
          <a:p>
            <a:pPr marL="180000" marR="0" indent="-180000" algn="l" defTabSz="914400" rtl="0" eaLnBrk="1" fontAlgn="auto" latinLnBrk="0" hangingPunct="1">
              <a:lnSpc>
                <a:spcPct val="100000"/>
              </a:lnSpc>
              <a:spcBef>
                <a:spcPts val="0"/>
              </a:spcBef>
              <a:spcAft>
                <a:spcPts val="0"/>
              </a:spcAft>
              <a:buClrTx/>
              <a:buSzTx/>
              <a:buFont typeface="Arial" pitchFamily="34" charset="0"/>
              <a:buChar char="•"/>
              <a:tabLst/>
              <a:defRPr/>
            </a:pPr>
            <a:r>
              <a:rPr lang="en-AU" dirty="0" smtClean="0"/>
              <a:t>How does the approach of evaluating</a:t>
            </a:r>
            <a:r>
              <a:rPr lang="en-AU" baseline="0" dirty="0" smtClean="0"/>
              <a:t> m</a:t>
            </a:r>
            <a:r>
              <a:rPr lang="en-AU" dirty="0" smtClean="0"/>
              <a:t>odels individually score against our requirements?</a:t>
            </a:r>
            <a:endParaRPr lang="en-AU" baseline="0" dirty="0" smtClean="0"/>
          </a:p>
          <a:p>
            <a:pPr marL="637200" marR="0" lvl="1" indent="-180000" algn="l" defTabSz="914400" rtl="0" eaLnBrk="1" fontAlgn="auto" latinLnBrk="0" hangingPunct="1">
              <a:lnSpc>
                <a:spcPct val="100000"/>
              </a:lnSpc>
              <a:spcBef>
                <a:spcPts val="0"/>
              </a:spcBef>
              <a:spcAft>
                <a:spcPts val="0"/>
              </a:spcAft>
              <a:buClrTx/>
              <a:buSzTx/>
              <a:buFont typeface="Arial" pitchFamily="34" charset="0"/>
              <a:buChar char="•"/>
              <a:tabLst/>
              <a:defRPr/>
            </a:pPr>
            <a:r>
              <a:rPr lang="en-AU" baseline="0" dirty="0" smtClean="0"/>
              <a:t>Provides internally consistent data</a:t>
            </a:r>
          </a:p>
          <a:p>
            <a:pPr marL="637200" marR="0" lvl="1" indent="-180000" algn="l" defTabSz="914400" rtl="0" eaLnBrk="1" fontAlgn="auto" latinLnBrk="0" hangingPunct="1">
              <a:lnSpc>
                <a:spcPct val="100000"/>
              </a:lnSpc>
              <a:spcBef>
                <a:spcPts val="0"/>
              </a:spcBef>
              <a:spcAft>
                <a:spcPts val="0"/>
              </a:spcAft>
              <a:buClrTx/>
              <a:buSzTx/>
              <a:buFont typeface="Arial" pitchFamily="34" charset="0"/>
              <a:buChar char="•"/>
              <a:tabLst/>
              <a:defRPr/>
            </a:pPr>
            <a:r>
              <a:rPr lang="en-AU" baseline="0" dirty="0" smtClean="0"/>
              <a:t>Comprehensively samples the range of projections as it uses all models</a:t>
            </a:r>
          </a:p>
          <a:p>
            <a:pPr marL="637200" marR="0" lvl="1" indent="-180000" algn="l" defTabSz="914400" rtl="0" eaLnBrk="1" fontAlgn="auto" latinLnBrk="0" hangingPunct="1">
              <a:lnSpc>
                <a:spcPct val="100000"/>
              </a:lnSpc>
              <a:spcBef>
                <a:spcPts val="0"/>
              </a:spcBef>
              <a:spcAft>
                <a:spcPts val="0"/>
              </a:spcAft>
              <a:buClrTx/>
              <a:buSzTx/>
              <a:buFont typeface="Arial" pitchFamily="34" charset="0"/>
              <a:buChar char="•"/>
              <a:tabLst/>
              <a:defRPr/>
            </a:pPr>
            <a:r>
              <a:rPr lang="en-AU" baseline="0" dirty="0" smtClean="0"/>
              <a:t>Is unlikely to be achievable for most people as the time, effort and possibly computing resources required are substantial</a:t>
            </a:r>
          </a:p>
          <a:p>
            <a:pPr marL="637200" marR="0" lvl="1" indent="-180000" algn="l" defTabSz="914400" rtl="0" eaLnBrk="1" fontAlgn="auto" latinLnBrk="0" hangingPunct="1">
              <a:lnSpc>
                <a:spcPct val="100000"/>
              </a:lnSpc>
              <a:spcBef>
                <a:spcPts val="0"/>
              </a:spcBef>
              <a:spcAft>
                <a:spcPts val="0"/>
              </a:spcAft>
              <a:buClrTx/>
              <a:buSzTx/>
              <a:buFont typeface="Arial" pitchFamily="34" charset="0"/>
              <a:buChar char="•"/>
              <a:tabLst/>
              <a:defRPr/>
            </a:pPr>
            <a:r>
              <a:rPr lang="en-AU" baseline="0" dirty="0" smtClean="0"/>
              <a:t>Does not provide any information on model agreement so does not contribute to an understanding of the likelihoods of each case</a:t>
            </a:r>
          </a:p>
        </p:txBody>
      </p:sp>
    </p:spTree>
    <p:extLst>
      <p:ext uri="{BB962C8B-B14F-4D97-AF65-F5344CB8AC3E}">
        <p14:creationId xmlns:p14="http://schemas.microsoft.com/office/powerpoint/2010/main" val="4260561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xfrm>
            <a:off x="1143000" y="685800"/>
            <a:ext cx="4572000" cy="3429000"/>
          </a:xfrm>
          <a:ln/>
        </p:spPr>
      </p:sp>
      <p:sp>
        <p:nvSpPr>
          <p:cNvPr id="23555" name="Rectangle 3"/>
          <p:cNvSpPr>
            <a:spLocks noGrp="1" noChangeArrowheads="1"/>
          </p:cNvSpPr>
          <p:nvPr>
            <p:ph type="body" idx="1"/>
          </p:nvPr>
        </p:nvSpPr>
        <p:spPr>
          <a:noFill/>
          <a:ln/>
        </p:spPr>
        <p:txBody>
          <a:bodyPr/>
          <a:lstStyle/>
          <a:p>
            <a:pPr marL="180000" marR="0" indent="-180000" algn="l" defTabSz="914400" rtl="0" eaLnBrk="1" fontAlgn="auto" latinLnBrk="0" hangingPunct="1">
              <a:lnSpc>
                <a:spcPct val="100000"/>
              </a:lnSpc>
              <a:spcBef>
                <a:spcPts val="0"/>
              </a:spcBef>
              <a:spcAft>
                <a:spcPts val="0"/>
              </a:spcAft>
              <a:buClrTx/>
              <a:buSzTx/>
              <a:buFont typeface="Arial" pitchFamily="34" charset="0"/>
              <a:buChar char="•"/>
              <a:tabLst/>
              <a:defRPr/>
            </a:pPr>
            <a:r>
              <a:rPr lang="en-AU" dirty="0" smtClean="0"/>
              <a:t>Some studies choose a subset of models based</a:t>
            </a:r>
            <a:r>
              <a:rPr lang="en-AU" baseline="0" dirty="0" smtClean="0"/>
              <a:t> on how well they simulate aspects of the past climate</a:t>
            </a:r>
            <a:endParaRPr lang="en-AU" dirty="0" smtClean="0"/>
          </a:p>
          <a:p>
            <a:pPr marL="180000" marR="0" indent="-180000" algn="l" defTabSz="914400" rtl="0" eaLnBrk="1" fontAlgn="auto" latinLnBrk="0" hangingPunct="1">
              <a:lnSpc>
                <a:spcPct val="100000"/>
              </a:lnSpc>
              <a:spcBef>
                <a:spcPts val="0"/>
              </a:spcBef>
              <a:spcAft>
                <a:spcPts val="0"/>
              </a:spcAft>
              <a:buClrTx/>
              <a:buSzTx/>
              <a:buFont typeface="Arial" pitchFamily="34" charset="0"/>
              <a:buChar char="•"/>
              <a:tabLst/>
              <a:defRPr/>
            </a:pPr>
            <a:r>
              <a:rPr lang="en-AU" dirty="0" smtClean="0"/>
              <a:t>This usually</a:t>
            </a:r>
            <a:r>
              <a:rPr lang="en-AU" baseline="0" dirty="0" smtClean="0"/>
              <a:t> takes no account of which part of the projections space the model fall within.</a:t>
            </a:r>
            <a:endParaRPr lang="en-AU" dirty="0" smtClean="0"/>
          </a:p>
        </p:txBody>
      </p:sp>
    </p:spTree>
    <p:extLst>
      <p:ext uri="{BB962C8B-B14F-4D97-AF65-F5344CB8AC3E}">
        <p14:creationId xmlns:p14="http://schemas.microsoft.com/office/powerpoint/2010/main" val="4020288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xfrm>
            <a:off x="1143000" y="685800"/>
            <a:ext cx="4572000" cy="3429000"/>
          </a:xfrm>
          <a:ln/>
        </p:spPr>
      </p:sp>
      <p:sp>
        <p:nvSpPr>
          <p:cNvPr id="23555" name="Rectangle 3"/>
          <p:cNvSpPr>
            <a:spLocks noGrp="1" noChangeArrowheads="1"/>
          </p:cNvSpPr>
          <p:nvPr>
            <p:ph type="body" idx="1"/>
          </p:nvPr>
        </p:nvSpPr>
        <p:spPr>
          <a:noFill/>
          <a:ln/>
        </p:spPr>
        <p:txBody>
          <a:bodyPr/>
          <a:lstStyle/>
          <a:p>
            <a:pPr marL="180000" marR="0" indent="-180000" algn="l" defTabSz="914400" rtl="0" eaLnBrk="1" fontAlgn="auto" latinLnBrk="0" hangingPunct="1">
              <a:lnSpc>
                <a:spcPct val="100000"/>
              </a:lnSpc>
              <a:spcBef>
                <a:spcPts val="0"/>
              </a:spcBef>
              <a:spcAft>
                <a:spcPts val="0"/>
              </a:spcAft>
              <a:buClrTx/>
              <a:buSzTx/>
              <a:buFont typeface="Arial" pitchFamily="34" charset="0"/>
              <a:buChar char="•"/>
              <a:tabLst/>
              <a:defRPr/>
            </a:pPr>
            <a:r>
              <a:rPr lang="en-AU" dirty="0" smtClean="0"/>
              <a:t>Choosing</a:t>
            </a:r>
            <a:r>
              <a:rPr lang="en-AU" baseline="0" dirty="0" smtClean="0"/>
              <a:t> the ‘best’ models:</a:t>
            </a:r>
          </a:p>
          <a:p>
            <a:pPr marL="637200" marR="0" lvl="1" indent="-180000" algn="l" defTabSz="914400" rtl="0" eaLnBrk="1" fontAlgn="auto" latinLnBrk="0" hangingPunct="1">
              <a:lnSpc>
                <a:spcPct val="100000"/>
              </a:lnSpc>
              <a:spcBef>
                <a:spcPts val="0"/>
              </a:spcBef>
              <a:spcAft>
                <a:spcPts val="0"/>
              </a:spcAft>
              <a:buClrTx/>
              <a:buSzTx/>
              <a:buFont typeface="Arial" pitchFamily="34" charset="0"/>
              <a:buChar char="•"/>
              <a:tabLst/>
              <a:defRPr/>
            </a:pPr>
            <a:r>
              <a:rPr lang="en-AU" baseline="0" dirty="0" smtClean="0"/>
              <a:t>Provides internally consistent data</a:t>
            </a:r>
          </a:p>
          <a:p>
            <a:pPr marL="637200" marR="0" lvl="1" indent="-180000" algn="l" defTabSz="914400" rtl="0" eaLnBrk="1" fontAlgn="auto" latinLnBrk="0" hangingPunct="1">
              <a:lnSpc>
                <a:spcPct val="100000"/>
              </a:lnSpc>
              <a:spcBef>
                <a:spcPts val="0"/>
              </a:spcBef>
              <a:spcAft>
                <a:spcPts val="0"/>
              </a:spcAft>
              <a:buClrTx/>
              <a:buSzTx/>
              <a:buFont typeface="Arial" pitchFamily="34" charset="0"/>
              <a:buChar char="•"/>
              <a:tabLst/>
              <a:defRPr/>
            </a:pPr>
            <a:r>
              <a:rPr lang="en-AU" baseline="0" dirty="0" smtClean="0"/>
              <a:t>May or may not adequately sample the range of projections, depending on the method used to identify the models to be used</a:t>
            </a:r>
          </a:p>
          <a:p>
            <a:pPr marL="637200" marR="0" lvl="1" indent="-180000" algn="l" defTabSz="914400" rtl="0" eaLnBrk="1" fontAlgn="auto" latinLnBrk="0" hangingPunct="1">
              <a:lnSpc>
                <a:spcPct val="100000"/>
              </a:lnSpc>
              <a:spcBef>
                <a:spcPts val="0"/>
              </a:spcBef>
              <a:spcAft>
                <a:spcPts val="0"/>
              </a:spcAft>
              <a:buClrTx/>
              <a:buSzTx/>
              <a:buFont typeface="Arial" pitchFamily="34" charset="0"/>
              <a:buChar char="•"/>
              <a:tabLst/>
              <a:defRPr/>
            </a:pPr>
            <a:r>
              <a:rPr lang="en-AU" baseline="0" dirty="0" smtClean="0"/>
              <a:t>Is achievable as only a small number of models have to be used</a:t>
            </a:r>
          </a:p>
          <a:p>
            <a:pPr marL="637200" marR="0" lvl="1" indent="-180000" algn="l" defTabSz="914400" rtl="0" eaLnBrk="1" fontAlgn="auto" latinLnBrk="0" hangingPunct="1">
              <a:lnSpc>
                <a:spcPct val="100000"/>
              </a:lnSpc>
              <a:spcBef>
                <a:spcPts val="0"/>
              </a:spcBef>
              <a:spcAft>
                <a:spcPts val="0"/>
              </a:spcAft>
              <a:buClrTx/>
              <a:buSzTx/>
              <a:buFont typeface="Arial" pitchFamily="34" charset="0"/>
              <a:buChar char="•"/>
              <a:tabLst/>
              <a:defRPr/>
            </a:pPr>
            <a:r>
              <a:rPr lang="en-AU" baseline="0" dirty="0" smtClean="0"/>
              <a:t>Does not provide any information on model agreement so does not contribute to an understanding of the likelihoods of each case</a:t>
            </a:r>
          </a:p>
        </p:txBody>
      </p:sp>
    </p:spTree>
    <p:extLst>
      <p:ext uri="{BB962C8B-B14F-4D97-AF65-F5344CB8AC3E}">
        <p14:creationId xmlns:p14="http://schemas.microsoft.com/office/powerpoint/2010/main" val="3227332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xfrm>
            <a:off x="1143000" y="685800"/>
            <a:ext cx="4572000" cy="3429000"/>
          </a:xfrm>
          <a:ln/>
        </p:spPr>
      </p:sp>
      <p:sp>
        <p:nvSpPr>
          <p:cNvPr id="23555" name="Rectangle 3"/>
          <p:cNvSpPr>
            <a:spLocks noGrp="1" noChangeArrowheads="1"/>
          </p:cNvSpPr>
          <p:nvPr>
            <p:ph type="body" idx="1"/>
          </p:nvPr>
        </p:nvSpPr>
        <p:spPr>
          <a:noFill/>
          <a:ln/>
        </p:spPr>
        <p:txBody>
          <a:bodyPr/>
          <a:lstStyle/>
          <a:p>
            <a:pPr marL="180000" marR="0" indent="-180000" algn="l" defTabSz="914400" rtl="0" eaLnBrk="1" fontAlgn="auto" latinLnBrk="0" hangingPunct="1">
              <a:lnSpc>
                <a:spcPct val="100000"/>
              </a:lnSpc>
              <a:spcBef>
                <a:spcPts val="0"/>
              </a:spcBef>
              <a:spcAft>
                <a:spcPts val="0"/>
              </a:spcAft>
              <a:buClrTx/>
              <a:buSzTx/>
              <a:buFont typeface="Arial" pitchFamily="34" charset="0"/>
              <a:buChar char="•"/>
              <a:tabLst/>
              <a:defRPr/>
            </a:pPr>
            <a:r>
              <a:rPr lang="en-AU" dirty="0" smtClean="0"/>
              <a:t>Here</a:t>
            </a:r>
            <a:r>
              <a:rPr lang="en-AU" baseline="0" dirty="0" smtClean="0"/>
              <a:t> the projected changes in two variables for a particular future time and emissions scenario are shown for each model</a:t>
            </a:r>
          </a:p>
          <a:p>
            <a:pPr marL="180000" marR="0" indent="-180000" algn="l" defTabSz="914400" rtl="0" eaLnBrk="1" fontAlgn="auto" latinLnBrk="0" hangingPunct="1">
              <a:lnSpc>
                <a:spcPct val="100000"/>
              </a:lnSpc>
              <a:spcBef>
                <a:spcPts val="0"/>
              </a:spcBef>
              <a:spcAft>
                <a:spcPts val="0"/>
              </a:spcAft>
              <a:buClrTx/>
              <a:buSzTx/>
              <a:buFont typeface="Arial" pitchFamily="34" charset="0"/>
              <a:buChar char="•"/>
              <a:tabLst/>
              <a:defRPr/>
            </a:pPr>
            <a:r>
              <a:rPr lang="en-AU" baseline="0" dirty="0" smtClean="0"/>
              <a:t>In this case, we’ve used temperature and rainfall – but it could be others</a:t>
            </a:r>
          </a:p>
          <a:p>
            <a:pPr marL="180000" marR="0" indent="-180000" algn="l" defTabSz="914400" rtl="0" eaLnBrk="1" fontAlgn="auto" latinLnBrk="0" hangingPunct="1">
              <a:lnSpc>
                <a:spcPct val="100000"/>
              </a:lnSpc>
              <a:spcBef>
                <a:spcPts val="0"/>
              </a:spcBef>
              <a:spcAft>
                <a:spcPts val="0"/>
              </a:spcAft>
              <a:buClrTx/>
              <a:buSzTx/>
              <a:buFont typeface="Arial" pitchFamily="34" charset="0"/>
              <a:buChar char="•"/>
              <a:tabLst/>
              <a:defRPr/>
            </a:pPr>
            <a:r>
              <a:rPr lang="en-AU" baseline="0" dirty="0" smtClean="0"/>
              <a:t>This is simply a different way to view the results from a number of climate models</a:t>
            </a:r>
          </a:p>
          <a:p>
            <a:pPr marL="180000" marR="0" indent="-180000" algn="l" defTabSz="914400" rtl="0" eaLnBrk="1" fontAlgn="auto" latinLnBrk="0" hangingPunct="1">
              <a:lnSpc>
                <a:spcPct val="100000"/>
              </a:lnSpc>
              <a:spcBef>
                <a:spcPts val="0"/>
              </a:spcBef>
              <a:spcAft>
                <a:spcPts val="0"/>
              </a:spcAft>
              <a:buClrTx/>
              <a:buSzTx/>
              <a:buFont typeface="Arial" pitchFamily="34" charset="0"/>
              <a:buChar char="•"/>
              <a:tabLst/>
              <a:defRPr/>
            </a:pPr>
            <a:r>
              <a:rPr lang="en-AU" baseline="0" dirty="0" smtClean="0"/>
              <a:t>You can see the range in the projected temperature and rainfall changes</a:t>
            </a:r>
          </a:p>
          <a:p>
            <a:pPr marL="180000" marR="0" indent="-180000" algn="l" defTabSz="914400" rtl="0" eaLnBrk="1" fontAlgn="auto" latinLnBrk="0" hangingPunct="1">
              <a:lnSpc>
                <a:spcPct val="100000"/>
              </a:lnSpc>
              <a:spcBef>
                <a:spcPts val="0"/>
              </a:spcBef>
              <a:spcAft>
                <a:spcPts val="0"/>
              </a:spcAft>
              <a:buClrTx/>
              <a:buSzTx/>
              <a:buFont typeface="Arial" pitchFamily="34" charset="0"/>
              <a:buChar char="•"/>
              <a:tabLst/>
              <a:defRPr/>
            </a:pPr>
            <a:r>
              <a:rPr lang="en-AU" baseline="0" dirty="0" smtClean="0"/>
              <a:t>Because each climate model uses the laws of physics and thermodynamics to simulate it’s version of the climate, we know the results from a single model are internally consistent.</a:t>
            </a:r>
          </a:p>
          <a:p>
            <a:pPr marL="180000" marR="0" indent="-180000" algn="l" defTabSz="914400" rtl="0" eaLnBrk="1" fontAlgn="auto" latinLnBrk="0" hangingPunct="1">
              <a:lnSpc>
                <a:spcPct val="100000"/>
              </a:lnSpc>
              <a:spcBef>
                <a:spcPts val="0"/>
              </a:spcBef>
              <a:spcAft>
                <a:spcPts val="0"/>
              </a:spcAft>
              <a:buClrTx/>
              <a:buSzTx/>
              <a:buFont typeface="Arial" pitchFamily="34" charset="0"/>
              <a:buChar char="•"/>
              <a:tabLst/>
              <a:defRPr/>
            </a:pPr>
            <a:r>
              <a:rPr lang="en-AU" baseline="0" dirty="0" smtClean="0"/>
              <a:t>But if we use a single model, we do not adequately sample the range of model results</a:t>
            </a:r>
          </a:p>
          <a:p>
            <a:pPr marL="180000" marR="0" lvl="0" indent="-180000" algn="l" defTabSz="914400" rtl="0" eaLnBrk="1" fontAlgn="auto" latinLnBrk="0" hangingPunct="1">
              <a:lnSpc>
                <a:spcPct val="100000"/>
              </a:lnSpc>
              <a:spcBef>
                <a:spcPts val="0"/>
              </a:spcBef>
              <a:spcAft>
                <a:spcPts val="0"/>
              </a:spcAft>
              <a:buClrTx/>
              <a:buSzTx/>
              <a:buFont typeface="Arial" pitchFamily="34" charset="0"/>
              <a:buChar char="•"/>
              <a:tabLst/>
              <a:defRPr/>
            </a:pPr>
            <a:r>
              <a:rPr lang="en-AU" baseline="0" dirty="0" smtClean="0"/>
              <a:t>Can we select a subset of the models to reduce the number of times we have to do the impact assessment?</a:t>
            </a:r>
          </a:p>
          <a:p>
            <a:pPr marL="637200" marR="0" lvl="1" indent="-180000" algn="l" defTabSz="914400" rtl="0" eaLnBrk="1" fontAlgn="auto" latinLnBrk="0" hangingPunct="1">
              <a:lnSpc>
                <a:spcPct val="100000"/>
              </a:lnSpc>
              <a:spcBef>
                <a:spcPts val="0"/>
              </a:spcBef>
              <a:spcAft>
                <a:spcPts val="0"/>
              </a:spcAft>
              <a:buClrTx/>
              <a:buSzTx/>
              <a:buFont typeface="Arial" pitchFamily="34" charset="0"/>
              <a:buChar char="•"/>
              <a:tabLst/>
              <a:defRPr/>
            </a:pPr>
            <a:r>
              <a:rPr lang="en-AU" baseline="0" dirty="0" smtClean="0"/>
              <a:t>How do we choose a subset in a scientifically valid and reproducible way?</a:t>
            </a:r>
            <a:endParaRPr lang="en-AU" dirty="0" smtClean="0"/>
          </a:p>
          <a:p>
            <a:endParaRPr lang="en-AU" dirty="0" smtClean="0"/>
          </a:p>
        </p:txBody>
      </p:sp>
    </p:spTree>
    <p:extLst>
      <p:ext uri="{BB962C8B-B14F-4D97-AF65-F5344CB8AC3E}">
        <p14:creationId xmlns:p14="http://schemas.microsoft.com/office/powerpoint/2010/main" val="430019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180000" marR="0" indent="-180000" algn="l" defTabSz="914400" rtl="0" eaLnBrk="1" fontAlgn="auto" latinLnBrk="0" hangingPunct="1">
              <a:lnSpc>
                <a:spcPct val="100000"/>
              </a:lnSpc>
              <a:spcBef>
                <a:spcPts val="0"/>
              </a:spcBef>
              <a:spcAft>
                <a:spcPts val="0"/>
              </a:spcAft>
              <a:buClrTx/>
              <a:buSzTx/>
              <a:buFont typeface="Arial" pitchFamily="34" charset="0"/>
              <a:buChar char="•"/>
              <a:tabLst/>
              <a:defRPr/>
            </a:pPr>
            <a:r>
              <a:rPr lang="en-AU" dirty="0" smtClean="0"/>
              <a:t>This is the Climate Futures Matrix</a:t>
            </a:r>
            <a:r>
              <a:rPr lang="en-AU" baseline="0" dirty="0" smtClean="0"/>
              <a:t> – it essentially shows what we just saw in the scatterplot.</a:t>
            </a:r>
            <a:endParaRPr lang="en-AU" dirty="0" smtClean="0"/>
          </a:p>
          <a:p>
            <a:pPr marL="180000" marR="0" indent="-180000" algn="l" defTabSz="914400" rtl="0" eaLnBrk="1" fontAlgn="auto" latinLnBrk="0" hangingPunct="1">
              <a:lnSpc>
                <a:spcPct val="100000"/>
              </a:lnSpc>
              <a:spcBef>
                <a:spcPts val="0"/>
              </a:spcBef>
              <a:spcAft>
                <a:spcPts val="0"/>
              </a:spcAft>
              <a:buClrTx/>
              <a:buSzTx/>
              <a:buFont typeface="Arial" pitchFamily="34" charset="0"/>
              <a:buChar char="•"/>
              <a:tabLst/>
              <a:defRPr/>
            </a:pPr>
            <a:r>
              <a:rPr lang="en-AU" dirty="0" smtClean="0"/>
              <a:t>In the Climate Futures web-tool, the results are simplified by hiding the individual models and simply presenting a tally of how many models</a:t>
            </a:r>
            <a:r>
              <a:rPr lang="en-AU" baseline="0" dirty="0" smtClean="0"/>
              <a:t> (if any) fall within each grid box of the matrix.</a:t>
            </a:r>
          </a:p>
          <a:p>
            <a:pPr marL="180000" marR="0" indent="-180000" algn="l" defTabSz="914400" rtl="0" eaLnBrk="1" fontAlgn="auto" latinLnBrk="0" hangingPunct="1">
              <a:lnSpc>
                <a:spcPct val="100000"/>
              </a:lnSpc>
              <a:spcBef>
                <a:spcPts val="0"/>
              </a:spcBef>
              <a:spcAft>
                <a:spcPts val="0"/>
              </a:spcAft>
              <a:buClrTx/>
              <a:buSzTx/>
              <a:buFont typeface="Arial" pitchFamily="34" charset="0"/>
              <a:buChar char="•"/>
              <a:tabLst/>
              <a:defRPr/>
            </a:pPr>
            <a:r>
              <a:rPr lang="en-AU" baseline="0" dirty="0" smtClean="0"/>
              <a:t>These grid boxes are called Climate Futures.</a:t>
            </a:r>
          </a:p>
        </p:txBody>
      </p:sp>
      <p:sp>
        <p:nvSpPr>
          <p:cNvPr id="4" name="Slide Number Placeholder 3"/>
          <p:cNvSpPr>
            <a:spLocks noGrp="1"/>
          </p:cNvSpPr>
          <p:nvPr>
            <p:ph type="sldNum" sz="quarter" idx="10"/>
          </p:nvPr>
        </p:nvSpPr>
        <p:spPr/>
        <p:txBody>
          <a:bodyPr/>
          <a:lstStyle/>
          <a:p>
            <a:fld id="{D7B5DDD1-9CB7-4DA8-80DB-86283EC4FA0D}" type="slidenum">
              <a:rPr lang="en-AU" smtClean="0"/>
              <a:pPr/>
              <a:t>16</a:t>
            </a:fld>
            <a:endParaRPr lang="en-AU"/>
          </a:p>
        </p:txBody>
      </p:sp>
    </p:spTree>
    <p:extLst>
      <p:ext uri="{BB962C8B-B14F-4D97-AF65-F5344CB8AC3E}">
        <p14:creationId xmlns:p14="http://schemas.microsoft.com/office/powerpoint/2010/main" val="40884962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180000" marR="0" indent="-180000" algn="l" defTabSz="914400" rtl="0" eaLnBrk="1" fontAlgn="auto" latinLnBrk="0" hangingPunct="1">
              <a:lnSpc>
                <a:spcPct val="100000"/>
              </a:lnSpc>
              <a:spcBef>
                <a:spcPts val="0"/>
              </a:spcBef>
              <a:spcAft>
                <a:spcPts val="0"/>
              </a:spcAft>
              <a:buClrTx/>
              <a:buSzTx/>
              <a:buFont typeface="Arial" pitchFamily="34" charset="0"/>
              <a:buChar char="•"/>
              <a:tabLst/>
              <a:defRPr/>
            </a:pPr>
            <a:r>
              <a:rPr lang="en-AU" dirty="0" smtClean="0"/>
              <a:t>We can now</a:t>
            </a:r>
            <a:r>
              <a:rPr lang="en-AU" baseline="0" dirty="0" smtClean="0"/>
              <a:t> use the matrix (usually w</a:t>
            </a:r>
            <a:r>
              <a:rPr lang="en-AU" dirty="0" smtClean="0"/>
              <a:t>orking</a:t>
            </a:r>
            <a:r>
              <a:rPr lang="en-AU" baseline="0" dirty="0" smtClean="0"/>
              <a:t> with decision-makers) to identify </a:t>
            </a:r>
          </a:p>
          <a:p>
            <a:pPr marL="637200" marR="0" lvl="1" indent="-180000" algn="l" defTabSz="914400" rtl="0" eaLnBrk="1" fontAlgn="auto" latinLnBrk="0" hangingPunct="1">
              <a:lnSpc>
                <a:spcPct val="100000"/>
              </a:lnSpc>
              <a:spcBef>
                <a:spcPts val="0"/>
              </a:spcBef>
              <a:spcAft>
                <a:spcPts val="0"/>
              </a:spcAft>
              <a:buClrTx/>
              <a:buSzTx/>
              <a:buFont typeface="Arial" pitchFamily="34" charset="0"/>
              <a:buChar char="•"/>
              <a:tabLst/>
              <a:defRPr/>
            </a:pPr>
            <a:r>
              <a:rPr lang="en-AU" baseline="0" dirty="0" smtClean="0"/>
              <a:t>The Climate Futures (or ‘key cases’) that will have the most affect on their decisions</a:t>
            </a:r>
          </a:p>
          <a:p>
            <a:pPr marL="180000" marR="0" lvl="0" indent="-180000" algn="l" defTabSz="914400" rtl="0" eaLnBrk="1" fontAlgn="auto" latinLnBrk="0" hangingPunct="1">
              <a:lnSpc>
                <a:spcPct val="100000"/>
              </a:lnSpc>
              <a:spcBef>
                <a:spcPts val="0"/>
              </a:spcBef>
              <a:spcAft>
                <a:spcPts val="0"/>
              </a:spcAft>
              <a:buClrTx/>
              <a:buSzTx/>
              <a:buFont typeface="Arial" pitchFamily="34" charset="0"/>
              <a:buChar char="•"/>
              <a:tabLst/>
              <a:defRPr/>
            </a:pPr>
            <a:r>
              <a:rPr lang="en-AU" baseline="0" dirty="0" smtClean="0"/>
              <a:t>The Representative Model Wizard function of the Climate Futures tool provides an objective means of identifying one or more models to represent each of the Key Cases</a:t>
            </a:r>
          </a:p>
          <a:p>
            <a:pPr marL="180000" marR="0" lvl="0" indent="-180000" algn="l" defTabSz="914400" rtl="0" eaLnBrk="1" fontAlgn="auto" latinLnBrk="0" hangingPunct="1">
              <a:lnSpc>
                <a:spcPct val="100000"/>
              </a:lnSpc>
              <a:spcBef>
                <a:spcPts val="0"/>
              </a:spcBef>
              <a:spcAft>
                <a:spcPts val="0"/>
              </a:spcAft>
              <a:buClrTx/>
              <a:buSzTx/>
              <a:buFont typeface="Arial" pitchFamily="34" charset="0"/>
              <a:buChar char="•"/>
              <a:tabLst/>
              <a:defRPr/>
            </a:pPr>
            <a:r>
              <a:rPr lang="en-AU" baseline="0" dirty="0" smtClean="0"/>
              <a:t>At this point it is sensible to draw on any information available on model performance and skill. In practice this means simply avoiding models with low skill in the region of interest.</a:t>
            </a:r>
          </a:p>
        </p:txBody>
      </p:sp>
      <p:sp>
        <p:nvSpPr>
          <p:cNvPr id="4" name="Slide Number Placeholder 3"/>
          <p:cNvSpPr>
            <a:spLocks noGrp="1"/>
          </p:cNvSpPr>
          <p:nvPr>
            <p:ph type="sldNum" sz="quarter" idx="10"/>
          </p:nvPr>
        </p:nvSpPr>
        <p:spPr/>
        <p:txBody>
          <a:bodyPr/>
          <a:lstStyle/>
          <a:p>
            <a:fld id="{D7B5DDD1-9CB7-4DA8-80DB-86283EC4FA0D}" type="slidenum">
              <a:rPr lang="en-AU" smtClean="0"/>
              <a:pPr/>
              <a:t>17</a:t>
            </a:fld>
            <a:endParaRPr lang="en-AU"/>
          </a:p>
        </p:txBody>
      </p:sp>
    </p:spTree>
    <p:extLst>
      <p:ext uri="{BB962C8B-B14F-4D97-AF65-F5344CB8AC3E}">
        <p14:creationId xmlns:p14="http://schemas.microsoft.com/office/powerpoint/2010/main" val="5796879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AU" dirty="0" smtClean="0"/>
              <a:t>This climate</a:t>
            </a:r>
            <a:r>
              <a:rPr lang="en-AU" baseline="0" dirty="0" smtClean="0"/>
              <a:t> future is called the Maximum Consensus Climate Future because:</a:t>
            </a:r>
          </a:p>
          <a:p>
            <a:pPr marL="628650" lvl="1" indent="-171450">
              <a:buFont typeface="Arial" panose="020B0604020202020204" pitchFamily="34" charset="0"/>
              <a:buChar char="•"/>
            </a:pPr>
            <a:r>
              <a:rPr lang="en-AU" dirty="0" smtClean="0"/>
              <a:t>It contains</a:t>
            </a:r>
            <a:r>
              <a:rPr lang="en-AU" baseline="0" dirty="0" smtClean="0"/>
              <a:t> at least 1/3 of the available models, and</a:t>
            </a:r>
          </a:p>
          <a:p>
            <a:pPr marL="628650" lvl="1" indent="-171450">
              <a:buFont typeface="Arial" panose="020B0604020202020204" pitchFamily="34" charset="0"/>
              <a:buChar char="•"/>
            </a:pPr>
            <a:r>
              <a:rPr lang="en-AU" baseline="0" dirty="0" smtClean="0"/>
              <a:t>It contains at least 10% more models than any other climate future</a:t>
            </a:r>
          </a:p>
          <a:p>
            <a:pPr marL="171450" lvl="0" indent="-171450">
              <a:buFont typeface="Arial" panose="020B0604020202020204" pitchFamily="34" charset="0"/>
              <a:buChar char="•"/>
            </a:pPr>
            <a:r>
              <a:rPr lang="en-AU" baseline="0" dirty="0" smtClean="0"/>
              <a:t>The results from the Representative Model Selection Wizard shows how well each model fits to the mean of the climate future (it could also be set to base the ranking on minimum or maximum)</a:t>
            </a:r>
          </a:p>
          <a:p>
            <a:pPr marL="171450" lvl="0" indent="-171450">
              <a:buFont typeface="Arial" panose="020B0604020202020204" pitchFamily="34" charset="0"/>
              <a:buChar char="•"/>
            </a:pPr>
            <a:r>
              <a:rPr lang="en-AU" baseline="0" dirty="0" smtClean="0"/>
              <a:t>The models are ranked from best fit at the top to worst fit at the bottom.</a:t>
            </a:r>
          </a:p>
          <a:p>
            <a:pPr marL="171450" lvl="0" indent="-171450">
              <a:buFont typeface="Arial" panose="020B0604020202020204" pitchFamily="34" charset="0"/>
              <a:buChar char="•"/>
            </a:pPr>
            <a:r>
              <a:rPr lang="en-AU" baseline="0" dirty="0" smtClean="0"/>
              <a:t>This shows that the HadGEM2-CC model is the most representative of the Maximum Consensus Climate Future.</a:t>
            </a:r>
            <a:endParaRPr lang="en-AU" dirty="0"/>
          </a:p>
        </p:txBody>
      </p:sp>
      <p:sp>
        <p:nvSpPr>
          <p:cNvPr id="4" name="Slide Number Placeholder 3"/>
          <p:cNvSpPr>
            <a:spLocks noGrp="1"/>
          </p:cNvSpPr>
          <p:nvPr>
            <p:ph type="sldNum" sz="quarter" idx="10"/>
          </p:nvPr>
        </p:nvSpPr>
        <p:spPr/>
        <p:txBody>
          <a:bodyPr/>
          <a:lstStyle/>
          <a:p>
            <a:fld id="{D7B5DDD1-9CB7-4DA8-80DB-86283EC4FA0D}" type="slidenum">
              <a:rPr lang="en-AU" smtClean="0"/>
              <a:pPr/>
              <a:t>18</a:t>
            </a:fld>
            <a:endParaRPr lang="en-AU"/>
          </a:p>
        </p:txBody>
      </p:sp>
    </p:spTree>
    <p:extLst>
      <p:ext uri="{BB962C8B-B14F-4D97-AF65-F5344CB8AC3E}">
        <p14:creationId xmlns:p14="http://schemas.microsoft.com/office/powerpoint/2010/main" val="2882107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AU" dirty="0" smtClean="0"/>
              <a:t>We can do a similar ranking for the ‘Worst Case’ – which has a Very</a:t>
            </a:r>
            <a:r>
              <a:rPr lang="en-AU" baseline="0" dirty="0" smtClean="0"/>
              <a:t> Low consensus (as extreme cases often do)</a:t>
            </a:r>
            <a:endParaRPr lang="en-AU" dirty="0" smtClean="0"/>
          </a:p>
          <a:p>
            <a:pPr marL="171450" indent="-171450">
              <a:buFont typeface="Arial" panose="020B0604020202020204" pitchFamily="34" charset="0"/>
              <a:buChar char="•"/>
            </a:pPr>
            <a:r>
              <a:rPr lang="en-AU" dirty="0" smtClean="0"/>
              <a:t>Once we’ve done the</a:t>
            </a:r>
            <a:r>
              <a:rPr lang="en-AU" baseline="0" dirty="0" smtClean="0"/>
              <a:t> ranking though, we should check for model skill information.</a:t>
            </a:r>
          </a:p>
          <a:p>
            <a:pPr marL="171450" indent="-171450">
              <a:buFont typeface="Arial" panose="020B0604020202020204" pitchFamily="34" charset="0"/>
              <a:buChar char="•"/>
            </a:pPr>
            <a:r>
              <a:rPr lang="en-AU" dirty="0" smtClean="0"/>
              <a:t>Clicking</a:t>
            </a:r>
            <a:r>
              <a:rPr lang="en-AU" baseline="0" dirty="0" smtClean="0"/>
              <a:t> on the + sign in the climate future expands the grid cell to display the individual models and their results.</a:t>
            </a:r>
          </a:p>
          <a:p>
            <a:pPr marL="171450" indent="-171450">
              <a:buFont typeface="Arial" panose="020B0604020202020204" pitchFamily="34" charset="0"/>
              <a:buChar char="•"/>
            </a:pPr>
            <a:r>
              <a:rPr lang="en-AU" baseline="0" dirty="0" smtClean="0"/>
              <a:t>In this case, two models are ‘flagged’ in red.  This is because there are concerns about their skill in representing important aspects of the climate in the relevant region. It would be preferable to not use these models in the impact assessment.</a:t>
            </a:r>
            <a:endParaRPr lang="en-AU" dirty="0"/>
          </a:p>
        </p:txBody>
      </p:sp>
      <p:sp>
        <p:nvSpPr>
          <p:cNvPr id="4" name="Slide Number Placeholder 3"/>
          <p:cNvSpPr>
            <a:spLocks noGrp="1"/>
          </p:cNvSpPr>
          <p:nvPr>
            <p:ph type="sldNum" sz="quarter" idx="10"/>
          </p:nvPr>
        </p:nvSpPr>
        <p:spPr/>
        <p:txBody>
          <a:bodyPr/>
          <a:lstStyle/>
          <a:p>
            <a:fld id="{D7B5DDD1-9CB7-4DA8-80DB-86283EC4FA0D}" type="slidenum">
              <a:rPr lang="en-AU" smtClean="0"/>
              <a:pPr/>
              <a:t>19</a:t>
            </a:fld>
            <a:endParaRPr lang="en-AU"/>
          </a:p>
        </p:txBody>
      </p:sp>
    </p:spTree>
    <p:extLst>
      <p:ext uri="{BB962C8B-B14F-4D97-AF65-F5344CB8AC3E}">
        <p14:creationId xmlns:p14="http://schemas.microsoft.com/office/powerpoint/2010/main" val="38409772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Once representative models have been identified</a:t>
            </a:r>
            <a:r>
              <a:rPr lang="en-AU" baseline="0" dirty="0" smtClean="0"/>
              <a:t> for each of the key cases, the information should be recorded – such as in this table.</a:t>
            </a:r>
          </a:p>
          <a:p>
            <a:pPr marL="171450" indent="-171450">
              <a:buFont typeface="Arial" panose="020B0604020202020204" pitchFamily="34" charset="0"/>
              <a:buChar char="•"/>
            </a:pPr>
            <a:r>
              <a:rPr lang="en-AU" baseline="0" dirty="0" smtClean="0"/>
              <a:t>From this point on, the impact assessment need not use those highly ‘user-friendly’ (not!) model names. Instead, we can just talk in terms of best, worst and maximum consensus cases.</a:t>
            </a:r>
          </a:p>
          <a:p>
            <a:pPr marL="171450" indent="-171450">
              <a:buFont typeface="Arial" panose="020B0604020202020204" pitchFamily="34" charset="0"/>
              <a:buChar char="•"/>
            </a:pPr>
            <a:r>
              <a:rPr lang="en-AU" baseline="0" dirty="0" smtClean="0"/>
              <a:t>All that remains is to obtain the data!</a:t>
            </a:r>
          </a:p>
          <a:p>
            <a:pPr marL="628650" lvl="1" indent="-171450">
              <a:buFont typeface="Arial" panose="020B0604020202020204" pitchFamily="34" charset="0"/>
              <a:buChar char="•"/>
            </a:pPr>
            <a:r>
              <a:rPr lang="en-AU" baseline="0" dirty="0" smtClean="0"/>
              <a:t>You can use CCIA data or any other that meets your needs</a:t>
            </a:r>
            <a:endParaRPr lang="en-AU" dirty="0"/>
          </a:p>
        </p:txBody>
      </p:sp>
      <p:sp>
        <p:nvSpPr>
          <p:cNvPr id="4" name="Slide Number Placeholder 3"/>
          <p:cNvSpPr>
            <a:spLocks noGrp="1"/>
          </p:cNvSpPr>
          <p:nvPr>
            <p:ph type="sldNum" sz="quarter" idx="10"/>
          </p:nvPr>
        </p:nvSpPr>
        <p:spPr/>
        <p:txBody>
          <a:bodyPr/>
          <a:lstStyle/>
          <a:p>
            <a:fld id="{9A496215-5E4C-414D-A8DB-C38AA7CF7C2A}" type="slidenum">
              <a:rPr lang="en-AU" smtClean="0"/>
              <a:pPr/>
              <a:t>20</a:t>
            </a:fld>
            <a:endParaRPr lang="en-AU"/>
          </a:p>
        </p:txBody>
      </p:sp>
    </p:spTree>
    <p:extLst>
      <p:ext uri="{BB962C8B-B14F-4D97-AF65-F5344CB8AC3E}">
        <p14:creationId xmlns:p14="http://schemas.microsoft.com/office/powerpoint/2010/main" val="16163701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xfrm>
            <a:off x="1143000" y="685800"/>
            <a:ext cx="4572000" cy="3429000"/>
          </a:xfrm>
          <a:ln/>
        </p:spPr>
      </p:sp>
      <p:sp>
        <p:nvSpPr>
          <p:cNvPr id="23555" name="Rectangle 3"/>
          <p:cNvSpPr>
            <a:spLocks noGrp="1" noChangeArrowheads="1"/>
          </p:cNvSpPr>
          <p:nvPr>
            <p:ph type="body" idx="1"/>
          </p:nvPr>
        </p:nvSpPr>
        <p:spPr>
          <a:noFill/>
          <a:ln/>
        </p:spPr>
        <p:txBody>
          <a:bodyPr/>
          <a:lstStyle/>
          <a:p>
            <a:pPr marL="180000" marR="0" indent="-180000" algn="l" defTabSz="914400" rtl="0" eaLnBrk="1" fontAlgn="auto" latinLnBrk="0" hangingPunct="1">
              <a:lnSpc>
                <a:spcPct val="100000"/>
              </a:lnSpc>
              <a:spcBef>
                <a:spcPts val="0"/>
              </a:spcBef>
              <a:spcAft>
                <a:spcPts val="0"/>
              </a:spcAft>
              <a:buClrTx/>
              <a:buSzTx/>
              <a:buFont typeface="Arial" pitchFamily="34" charset="0"/>
              <a:buChar char="•"/>
              <a:tabLst/>
              <a:defRPr/>
            </a:pPr>
            <a:r>
              <a:rPr lang="en-AU" dirty="0" smtClean="0"/>
              <a:t>Now let’s check back in with our conceptual model for the key cases approach…</a:t>
            </a:r>
          </a:p>
          <a:p>
            <a:pPr marL="180000" marR="0" indent="-180000" algn="l" defTabSz="914400" rtl="0" eaLnBrk="1" fontAlgn="auto" latinLnBrk="0" hangingPunct="1">
              <a:lnSpc>
                <a:spcPct val="100000"/>
              </a:lnSpc>
              <a:spcBef>
                <a:spcPts val="0"/>
              </a:spcBef>
              <a:spcAft>
                <a:spcPts val="0"/>
              </a:spcAft>
              <a:buClrTx/>
              <a:buSzTx/>
              <a:buFont typeface="Arial" pitchFamily="34" charset="0"/>
              <a:buChar char="•"/>
              <a:tabLst/>
              <a:defRPr/>
            </a:pPr>
            <a:r>
              <a:rPr lang="en-AU" dirty="0" smtClean="0"/>
              <a:t>Most studies choose a ‘worst’ case and ‘best’ case to evaluate</a:t>
            </a:r>
          </a:p>
          <a:p>
            <a:pPr marL="180000" marR="0" indent="-180000" algn="l" defTabSz="914400" rtl="0" eaLnBrk="1" fontAlgn="auto" latinLnBrk="0" hangingPunct="1">
              <a:lnSpc>
                <a:spcPct val="100000"/>
              </a:lnSpc>
              <a:spcBef>
                <a:spcPts val="0"/>
              </a:spcBef>
              <a:spcAft>
                <a:spcPts val="0"/>
              </a:spcAft>
              <a:buClrTx/>
              <a:buSzTx/>
              <a:buFont typeface="Arial" pitchFamily="34" charset="0"/>
              <a:buChar char="•"/>
              <a:tabLst/>
              <a:defRPr/>
            </a:pPr>
            <a:r>
              <a:rPr lang="en-AU" dirty="0" smtClean="0"/>
              <a:t>Maximum consensus</a:t>
            </a:r>
            <a:r>
              <a:rPr lang="en-AU" baseline="0" dirty="0" smtClean="0"/>
              <a:t> is also commonly chosen</a:t>
            </a:r>
          </a:p>
          <a:p>
            <a:pPr marL="180000" marR="0" indent="-180000" algn="l" defTabSz="914400" rtl="0" eaLnBrk="1" fontAlgn="auto" latinLnBrk="0" hangingPunct="1">
              <a:lnSpc>
                <a:spcPct val="100000"/>
              </a:lnSpc>
              <a:spcBef>
                <a:spcPts val="0"/>
              </a:spcBef>
              <a:spcAft>
                <a:spcPts val="0"/>
              </a:spcAft>
              <a:buClrTx/>
              <a:buSzTx/>
              <a:buFont typeface="Arial" pitchFamily="34" charset="0"/>
              <a:buChar char="•"/>
              <a:tabLst/>
              <a:defRPr/>
            </a:pPr>
            <a:r>
              <a:rPr lang="en-AU" baseline="0" dirty="0" smtClean="0"/>
              <a:t>On rare occasions, just one case may be assessed – but the reasons must be compelling and adequately explained.  An example might be if you’re interested in understanding what the maximum cost of adaptation might be, you could consider just the worst case.</a:t>
            </a:r>
            <a:endParaRPr lang="en-AU" dirty="0" smtClean="0"/>
          </a:p>
        </p:txBody>
      </p:sp>
    </p:spTree>
    <p:extLst>
      <p:ext uri="{BB962C8B-B14F-4D97-AF65-F5344CB8AC3E}">
        <p14:creationId xmlns:p14="http://schemas.microsoft.com/office/powerpoint/2010/main" val="2723064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80000" indent="-180000">
              <a:buFont typeface="Arial" pitchFamily="34" charset="0"/>
              <a:buChar char="•"/>
            </a:pPr>
            <a:r>
              <a:rPr lang="en-AU" dirty="0" smtClean="0"/>
              <a:t>However, typically climate projections data are presented for individual</a:t>
            </a:r>
            <a:r>
              <a:rPr lang="en-AU" baseline="0" dirty="0" smtClean="0"/>
              <a:t> climate variables (</a:t>
            </a:r>
            <a:r>
              <a:rPr lang="en-AU" i="1" baseline="0" dirty="0" smtClean="0"/>
              <a:t>e.g.</a:t>
            </a:r>
            <a:r>
              <a:rPr lang="en-AU" i="0" baseline="0" dirty="0" smtClean="0"/>
              <a:t> temperature, rainfall) for selected years and emissions scenarios</a:t>
            </a:r>
          </a:p>
          <a:p>
            <a:pPr marL="180000" indent="-180000">
              <a:buFont typeface="Arial" pitchFamily="34" charset="0"/>
              <a:buChar char="•"/>
            </a:pPr>
            <a:r>
              <a:rPr lang="en-AU" i="0" baseline="0" dirty="0" smtClean="0"/>
              <a:t>In these projections, the results from many different climate models are combined and the projected changes provided as an average with a range of uncertainty such as in the examples below</a:t>
            </a:r>
          </a:p>
          <a:p>
            <a:pPr marL="180000" indent="-180000">
              <a:buFont typeface="Arial" pitchFamily="34" charset="0"/>
              <a:buChar char="•"/>
            </a:pPr>
            <a:r>
              <a:rPr lang="en-AU" i="0" baseline="0" dirty="0" smtClean="0"/>
              <a:t>This is useful for general information and for impact assessments that need to consider only one variable, however</a:t>
            </a:r>
          </a:p>
          <a:p>
            <a:pPr marL="180000" indent="-180000">
              <a:buFont typeface="Arial" pitchFamily="34" charset="0"/>
              <a:buChar char="•"/>
            </a:pPr>
            <a:r>
              <a:rPr lang="en-AU" i="0" baseline="0" dirty="0" smtClean="0"/>
              <a:t>many impact assessments require input from multiple variables</a:t>
            </a:r>
          </a:p>
          <a:p>
            <a:pPr marL="637200" lvl="1" indent="-180000">
              <a:buFont typeface="Arial" pitchFamily="34" charset="0"/>
              <a:buChar char="•"/>
            </a:pPr>
            <a:r>
              <a:rPr lang="en-AU" i="0" baseline="0" dirty="0" smtClean="0"/>
              <a:t>For example, a crop model may require daily temperature, rainfall, humidity, evapotranspiration and solar radiation data</a:t>
            </a:r>
            <a:endParaRPr lang="en-AU" baseline="0" dirty="0" smtClean="0"/>
          </a:p>
          <a:p>
            <a:endParaRPr lang="en-AU" dirty="0"/>
          </a:p>
        </p:txBody>
      </p:sp>
      <p:sp>
        <p:nvSpPr>
          <p:cNvPr id="4" name="Slide Number Placeholder 3"/>
          <p:cNvSpPr>
            <a:spLocks noGrp="1"/>
          </p:cNvSpPr>
          <p:nvPr>
            <p:ph type="sldNum" sz="quarter" idx="10"/>
          </p:nvPr>
        </p:nvSpPr>
        <p:spPr/>
        <p:txBody>
          <a:bodyPr/>
          <a:lstStyle/>
          <a:p>
            <a:fld id="{9A496215-5E4C-414D-A8DB-C38AA7CF7C2A}" type="slidenum">
              <a:rPr lang="en-AU" smtClean="0"/>
              <a:pPr/>
              <a:t>4</a:t>
            </a:fld>
            <a:endParaRPr lang="en-AU"/>
          </a:p>
        </p:txBody>
      </p:sp>
    </p:spTree>
    <p:extLst>
      <p:ext uri="{BB962C8B-B14F-4D97-AF65-F5344CB8AC3E}">
        <p14:creationId xmlns:p14="http://schemas.microsoft.com/office/powerpoint/2010/main" val="4010584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xfrm>
            <a:off x="1143000" y="685800"/>
            <a:ext cx="4572000" cy="3429000"/>
          </a:xfrm>
          <a:ln/>
        </p:spPr>
      </p:sp>
      <p:sp>
        <p:nvSpPr>
          <p:cNvPr id="23555" name="Rectangle 3"/>
          <p:cNvSpPr>
            <a:spLocks noGrp="1" noChangeArrowheads="1"/>
          </p:cNvSpPr>
          <p:nvPr>
            <p:ph type="body" idx="1"/>
          </p:nvPr>
        </p:nvSpPr>
        <p:spPr>
          <a:noFill/>
          <a:ln/>
        </p:spPr>
        <p:txBody>
          <a:bodyPr/>
          <a:lstStyle/>
          <a:p>
            <a:pPr marL="180000" marR="0" indent="-180000" algn="l" defTabSz="914400" rtl="0" eaLnBrk="1" fontAlgn="auto" latinLnBrk="0" hangingPunct="1">
              <a:lnSpc>
                <a:spcPct val="100000"/>
              </a:lnSpc>
              <a:spcBef>
                <a:spcPts val="0"/>
              </a:spcBef>
              <a:spcAft>
                <a:spcPts val="0"/>
              </a:spcAft>
              <a:buClrTx/>
              <a:buSzTx/>
              <a:buFont typeface="Arial" pitchFamily="34" charset="0"/>
              <a:buChar char="•"/>
              <a:tabLst/>
              <a:defRPr/>
            </a:pPr>
            <a:r>
              <a:rPr lang="en-AU" dirty="0" smtClean="0"/>
              <a:t>So…how</a:t>
            </a:r>
            <a:r>
              <a:rPr lang="en-AU" baseline="0" dirty="0" smtClean="0"/>
              <a:t> does the Climate Futures based key cases approach stack up against our checklist?</a:t>
            </a:r>
            <a:endParaRPr lang="en-AU" dirty="0" smtClean="0"/>
          </a:p>
          <a:p>
            <a:pPr marL="180000" marR="0" indent="-180000" algn="l" defTabSz="914400" rtl="0" eaLnBrk="1" fontAlgn="auto" latinLnBrk="0" hangingPunct="1">
              <a:lnSpc>
                <a:spcPct val="100000"/>
              </a:lnSpc>
              <a:spcBef>
                <a:spcPts val="0"/>
              </a:spcBef>
              <a:spcAft>
                <a:spcPts val="0"/>
              </a:spcAft>
              <a:buClrTx/>
              <a:buSzTx/>
              <a:buFont typeface="Arial" pitchFamily="34" charset="0"/>
              <a:buChar char="•"/>
              <a:tabLst/>
              <a:defRPr/>
            </a:pPr>
            <a:r>
              <a:rPr lang="en-AU" dirty="0" smtClean="0"/>
              <a:t>Using Climate Futures to identify key </a:t>
            </a:r>
            <a:r>
              <a:rPr lang="en-AU" baseline="0" dirty="0" smtClean="0"/>
              <a:t>cases and choose representative models:</a:t>
            </a:r>
          </a:p>
          <a:p>
            <a:pPr marL="637200" marR="0" lvl="1" indent="-180000" algn="l" defTabSz="914400" rtl="0" eaLnBrk="1" fontAlgn="auto" latinLnBrk="0" hangingPunct="1">
              <a:lnSpc>
                <a:spcPct val="100000"/>
              </a:lnSpc>
              <a:spcBef>
                <a:spcPts val="0"/>
              </a:spcBef>
              <a:spcAft>
                <a:spcPts val="0"/>
              </a:spcAft>
              <a:buClrTx/>
              <a:buSzTx/>
              <a:buFont typeface="Arial" pitchFamily="34" charset="0"/>
              <a:buChar char="•"/>
              <a:tabLst/>
              <a:defRPr/>
            </a:pPr>
            <a:r>
              <a:rPr lang="en-AU" baseline="0" dirty="0" smtClean="0"/>
              <a:t>Provides internally consistent data</a:t>
            </a:r>
          </a:p>
          <a:p>
            <a:pPr marL="637200" marR="0" lvl="1" indent="-180000" algn="l" defTabSz="914400" rtl="0" eaLnBrk="1" fontAlgn="auto" latinLnBrk="0" hangingPunct="1">
              <a:lnSpc>
                <a:spcPct val="100000"/>
              </a:lnSpc>
              <a:spcBef>
                <a:spcPts val="0"/>
              </a:spcBef>
              <a:spcAft>
                <a:spcPts val="0"/>
              </a:spcAft>
              <a:buClrTx/>
              <a:buSzTx/>
              <a:buFont typeface="Arial" pitchFamily="34" charset="0"/>
              <a:buChar char="•"/>
              <a:tabLst/>
              <a:defRPr/>
            </a:pPr>
            <a:r>
              <a:rPr lang="en-AU" baseline="0" dirty="0" smtClean="0"/>
              <a:t>Samples the range of projections in a way that is tailored to impact assessment being undertaken</a:t>
            </a:r>
          </a:p>
          <a:p>
            <a:pPr marL="637200" marR="0" lvl="1" indent="-180000" algn="l" defTabSz="914400" rtl="0" eaLnBrk="1" fontAlgn="auto" latinLnBrk="0" hangingPunct="1">
              <a:lnSpc>
                <a:spcPct val="100000"/>
              </a:lnSpc>
              <a:spcBef>
                <a:spcPts val="0"/>
              </a:spcBef>
              <a:spcAft>
                <a:spcPts val="0"/>
              </a:spcAft>
              <a:buClrTx/>
              <a:buSzTx/>
              <a:buFont typeface="Arial" pitchFamily="34" charset="0"/>
              <a:buChar char="•"/>
              <a:tabLst/>
              <a:defRPr/>
            </a:pPr>
            <a:r>
              <a:rPr lang="en-AU" baseline="0" dirty="0" smtClean="0"/>
              <a:t>Is achievable as only a small number of models have to be used</a:t>
            </a:r>
          </a:p>
          <a:p>
            <a:pPr marL="637200" marR="0" lvl="1" indent="-180000" algn="l" defTabSz="914400" rtl="0" eaLnBrk="1" fontAlgn="auto" latinLnBrk="0" hangingPunct="1">
              <a:lnSpc>
                <a:spcPct val="100000"/>
              </a:lnSpc>
              <a:spcBef>
                <a:spcPts val="0"/>
              </a:spcBef>
              <a:spcAft>
                <a:spcPts val="0"/>
              </a:spcAft>
              <a:buClrTx/>
              <a:buSzTx/>
              <a:buFont typeface="Arial" pitchFamily="34" charset="0"/>
              <a:buChar char="•"/>
              <a:tabLst/>
              <a:defRPr/>
            </a:pPr>
            <a:r>
              <a:rPr lang="en-AU" baseline="0" dirty="0" smtClean="0"/>
              <a:t>Provides information on model agreement and thus can contribute to an understanding of the likelihoods of each case</a:t>
            </a:r>
          </a:p>
          <a:p>
            <a:pPr marL="637200" marR="0" lvl="1" indent="-180000" algn="l" defTabSz="914400" rtl="0" eaLnBrk="1" fontAlgn="auto" latinLnBrk="0" hangingPunct="1">
              <a:lnSpc>
                <a:spcPct val="100000"/>
              </a:lnSpc>
              <a:spcBef>
                <a:spcPts val="0"/>
              </a:spcBef>
              <a:spcAft>
                <a:spcPts val="0"/>
              </a:spcAft>
              <a:buClrTx/>
              <a:buSzTx/>
              <a:buFont typeface="Arial" pitchFamily="34" charset="0"/>
              <a:buChar char="•"/>
              <a:tabLst/>
              <a:defRPr/>
            </a:pPr>
            <a:r>
              <a:rPr lang="en-AU" baseline="0" dirty="0" smtClean="0"/>
              <a:t>Furthermore, the model agreement information can be applied whether using two or three models to represent key cases or using all models.</a:t>
            </a:r>
          </a:p>
        </p:txBody>
      </p:sp>
    </p:spTree>
    <p:extLst>
      <p:ext uri="{BB962C8B-B14F-4D97-AF65-F5344CB8AC3E}">
        <p14:creationId xmlns:p14="http://schemas.microsoft.com/office/powerpoint/2010/main" val="28756497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xfrm>
            <a:off x="1143000" y="685800"/>
            <a:ext cx="4572000" cy="3429000"/>
          </a:xfrm>
          <a:ln/>
        </p:spPr>
      </p:sp>
      <p:sp>
        <p:nvSpPr>
          <p:cNvPr id="23555" name="Rectangle 3"/>
          <p:cNvSpPr>
            <a:spLocks noGrp="1" noChangeArrowheads="1"/>
          </p:cNvSpPr>
          <p:nvPr>
            <p:ph type="body" idx="1"/>
          </p:nvPr>
        </p:nvSpPr>
        <p:spPr>
          <a:noFill/>
          <a:ln/>
        </p:spPr>
        <p:txBody>
          <a:bodyPr/>
          <a:lstStyle/>
          <a:p>
            <a:pPr marL="180000" marR="0" indent="-180000" algn="l" defTabSz="914400" rtl="0" eaLnBrk="1" fontAlgn="auto" latinLnBrk="0" hangingPunct="1">
              <a:lnSpc>
                <a:spcPct val="100000"/>
              </a:lnSpc>
              <a:spcBef>
                <a:spcPts val="0"/>
              </a:spcBef>
              <a:spcAft>
                <a:spcPts val="0"/>
              </a:spcAft>
              <a:buClrTx/>
              <a:buSzTx/>
              <a:buFont typeface="Arial" pitchFamily="34" charset="0"/>
              <a:buChar char="•"/>
              <a:tabLst/>
              <a:defRPr/>
            </a:pPr>
            <a:r>
              <a:rPr lang="en-AU" baseline="0" dirty="0" smtClean="0"/>
              <a:t>More information is available from </a:t>
            </a:r>
            <a:r>
              <a:rPr lang="en-AU" baseline="0" smtClean="0"/>
              <a:t>these resources</a:t>
            </a:r>
            <a:endParaRPr lang="en-AU" baseline="0" dirty="0" smtClean="0"/>
          </a:p>
        </p:txBody>
      </p:sp>
    </p:spTree>
    <p:extLst>
      <p:ext uri="{BB962C8B-B14F-4D97-AF65-F5344CB8AC3E}">
        <p14:creationId xmlns:p14="http://schemas.microsoft.com/office/powerpoint/2010/main" val="3851613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3"/>
          <p:cNvSpPr>
            <a:spLocks noGrp="1" noChangeArrowheads="1"/>
          </p:cNvSpPr>
          <p:nvPr>
            <p:ph type="dt"/>
          </p:nvPr>
        </p:nvSpPr>
        <p:spPr>
          <a:ln/>
        </p:spPr>
        <p:txBody>
          <a:bodyPr/>
          <a:lstStyle/>
          <a:p>
            <a:r>
              <a:rPr lang="en-AU"/>
              <a:t>22/11/11</a:t>
            </a:r>
          </a:p>
        </p:txBody>
      </p:sp>
      <p:sp>
        <p:nvSpPr>
          <p:cNvPr id="5" name="Rectangle 7"/>
          <p:cNvSpPr>
            <a:spLocks noGrp="1" noChangeArrowheads="1"/>
          </p:cNvSpPr>
          <p:nvPr>
            <p:ph type="sldNum"/>
          </p:nvPr>
        </p:nvSpPr>
        <p:spPr>
          <a:ln/>
        </p:spPr>
        <p:txBody>
          <a:bodyPr/>
          <a:lstStyle/>
          <a:p>
            <a:fld id="{F8EC93DB-DF0A-4658-B6DB-840ABE5A9049}" type="slidenum">
              <a:rPr lang="en-AU"/>
              <a:pPr/>
              <a:t>5</a:t>
            </a:fld>
            <a:endParaRPr lang="en-AU"/>
          </a:p>
        </p:txBody>
      </p:sp>
      <p:sp>
        <p:nvSpPr>
          <p:cNvPr id="31745" name="Rectangle 1"/>
          <p:cNvSpPr txBox="1">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31746" name="Text Box 2"/>
          <p:cNvSpPr txBox="1">
            <a:spLocks noGrp="1" noChangeArrowheads="1"/>
          </p:cNvSpPr>
          <p:nvPr>
            <p:ph type="body" idx="1"/>
          </p:nvPr>
        </p:nvSpPr>
        <p:spPr bwMode="auto">
          <a:xfrm>
            <a:off x="685640" y="4342450"/>
            <a:ext cx="5488322" cy="4115824"/>
          </a:xfrm>
          <a:prstGeom prst="rect">
            <a:avLst/>
          </a:prstGeom>
          <a:noFill/>
          <a:ln>
            <a:round/>
            <a:headEnd/>
            <a:tailEnd/>
          </a:ln>
        </p:spPr>
        <p:txBody>
          <a:bodyPr lIns="90000" tIns="46800" rIns="90000" bIns="46800"/>
          <a:lstStyle/>
          <a:p>
            <a:pPr marL="180000" indent="-180000">
              <a:buFont typeface="Arial" pitchFamily="34" charset="0"/>
              <a:buChar char="•"/>
            </a:pPr>
            <a:r>
              <a:rPr lang="en-AU" dirty="0" smtClean="0"/>
              <a:t>Consider this example:</a:t>
            </a:r>
            <a:endParaRPr lang="en-AU" i="0" baseline="0" dirty="0" smtClean="0"/>
          </a:p>
          <a:p>
            <a:pPr marL="180000" indent="-180000">
              <a:buFont typeface="Arial" pitchFamily="34" charset="0"/>
              <a:buChar char="•"/>
            </a:pPr>
            <a:r>
              <a:rPr lang="en-AU" i="0" baseline="0" dirty="0" smtClean="0"/>
              <a:t>The results are presented as an average change in temperature (in degrees Celsius) and rainfall (in %)</a:t>
            </a:r>
          </a:p>
          <a:p>
            <a:pPr marL="180000" indent="-180000">
              <a:buFont typeface="Arial" pitchFamily="34" charset="0"/>
              <a:buChar char="•"/>
            </a:pPr>
            <a:r>
              <a:rPr lang="en-AU" i="0" baseline="0" dirty="0" smtClean="0"/>
              <a:t>However, let’s consider the underlying results from which these results are calculated...</a:t>
            </a:r>
          </a:p>
          <a:p>
            <a:pPr eaLnBrk="1" hangingPunct="1">
              <a:lnSpc>
                <a:spcPct val="90000"/>
              </a:lnSpc>
              <a:spcBef>
                <a:spcPts val="450"/>
              </a:spcBef>
              <a:buFont typeface="Calibri" pitchFamily="32"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AU" dirty="0">
              <a:latin typeface="Calibri" pitchFamily="32" charset="0"/>
              <a:ea typeface="ＭＳ Ｐゴシック" charset="-128"/>
            </a:endParaRPr>
          </a:p>
        </p:txBody>
      </p:sp>
    </p:spTree>
    <p:extLst>
      <p:ext uri="{BB962C8B-B14F-4D97-AF65-F5344CB8AC3E}">
        <p14:creationId xmlns:p14="http://schemas.microsoft.com/office/powerpoint/2010/main" val="1311268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3"/>
          <p:cNvSpPr>
            <a:spLocks noGrp="1" noChangeArrowheads="1"/>
          </p:cNvSpPr>
          <p:nvPr>
            <p:ph type="dt"/>
          </p:nvPr>
        </p:nvSpPr>
        <p:spPr>
          <a:ln/>
        </p:spPr>
        <p:txBody>
          <a:bodyPr/>
          <a:lstStyle/>
          <a:p>
            <a:r>
              <a:rPr lang="en-AU"/>
              <a:t>22/11/11</a:t>
            </a:r>
          </a:p>
        </p:txBody>
      </p:sp>
      <p:sp>
        <p:nvSpPr>
          <p:cNvPr id="5" name="Rectangle 7"/>
          <p:cNvSpPr>
            <a:spLocks noGrp="1" noChangeArrowheads="1"/>
          </p:cNvSpPr>
          <p:nvPr>
            <p:ph type="sldNum"/>
          </p:nvPr>
        </p:nvSpPr>
        <p:spPr>
          <a:ln/>
        </p:spPr>
        <p:txBody>
          <a:bodyPr/>
          <a:lstStyle/>
          <a:p>
            <a:fld id="{F8EC93DB-DF0A-4658-B6DB-840ABE5A9049}" type="slidenum">
              <a:rPr lang="en-AU"/>
              <a:pPr/>
              <a:t>6</a:t>
            </a:fld>
            <a:endParaRPr lang="en-AU"/>
          </a:p>
        </p:txBody>
      </p:sp>
      <p:sp>
        <p:nvSpPr>
          <p:cNvPr id="31745" name="Rectangle 1"/>
          <p:cNvSpPr txBox="1">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31746" name="Text Box 2"/>
          <p:cNvSpPr txBox="1">
            <a:spLocks noGrp="1" noChangeArrowheads="1"/>
          </p:cNvSpPr>
          <p:nvPr>
            <p:ph type="body" idx="1"/>
          </p:nvPr>
        </p:nvSpPr>
        <p:spPr bwMode="auto">
          <a:xfrm>
            <a:off x="685640" y="4342450"/>
            <a:ext cx="5488322" cy="4115824"/>
          </a:xfrm>
          <a:prstGeom prst="rect">
            <a:avLst/>
          </a:prstGeom>
          <a:noFill/>
          <a:ln>
            <a:round/>
            <a:headEnd/>
            <a:tailEnd/>
          </a:ln>
        </p:spPr>
        <p:txBody>
          <a:bodyPr lIns="90000" tIns="46800" rIns="90000" bIns="46800"/>
          <a:lstStyle/>
          <a:p>
            <a:pPr marL="180000" indent="-180000">
              <a:buFont typeface="Arial" pitchFamily="34" charset="0"/>
              <a:buChar char="•"/>
            </a:pPr>
            <a:r>
              <a:rPr lang="en-AU" dirty="0" smtClean="0"/>
              <a:t>This plot shows the projected change in temperature across the top and change in rainfall across the bottom</a:t>
            </a:r>
          </a:p>
          <a:p>
            <a:pPr marL="180000" indent="-180000">
              <a:buFont typeface="Arial" pitchFamily="34" charset="0"/>
              <a:buChar char="•"/>
            </a:pPr>
            <a:r>
              <a:rPr lang="en-AU" i="0" baseline="0" dirty="0" smtClean="0"/>
              <a:t>Each coloured dot represents the results from a single climate model</a:t>
            </a:r>
          </a:p>
          <a:p>
            <a:pPr marL="180000" indent="-180000">
              <a:buFont typeface="Arial" pitchFamily="34" charset="0"/>
              <a:buChar char="•"/>
            </a:pPr>
            <a:r>
              <a:rPr lang="en-AU" i="0" baseline="0" dirty="0" smtClean="0"/>
              <a:t>For example, the Red Model projects an increase of +1.1°C and a corresponding decrease of 15% in rainfall</a:t>
            </a:r>
          </a:p>
          <a:p>
            <a:pPr marL="180000" indent="-180000">
              <a:buFont typeface="Arial" pitchFamily="34" charset="0"/>
              <a:buChar char="•"/>
            </a:pPr>
            <a:r>
              <a:rPr lang="en-AU" i="0" baseline="0" dirty="0" smtClean="0"/>
              <a:t>Similarly, we can examine the projected changes in temperature and rainfall for each model</a:t>
            </a:r>
          </a:p>
          <a:p>
            <a:pPr marL="180000" indent="-180000">
              <a:buFont typeface="Arial" pitchFamily="34" charset="0"/>
              <a:buChar char="•"/>
            </a:pPr>
            <a:r>
              <a:rPr lang="en-AU" i="0" baseline="0" dirty="0" smtClean="0"/>
              <a:t>Each model projects a particular change in temperature and rainfall based on the established laws of physics and thermodynamics that describe our understanding of the climate system</a:t>
            </a:r>
          </a:p>
          <a:p>
            <a:pPr eaLnBrk="1" hangingPunct="1">
              <a:lnSpc>
                <a:spcPct val="90000"/>
              </a:lnSpc>
              <a:spcBef>
                <a:spcPts val="450"/>
              </a:spcBef>
              <a:buFont typeface="Calibri" pitchFamily="32"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AU" dirty="0" smtClean="0">
              <a:latin typeface="Calibri" pitchFamily="32" charset="0"/>
              <a:ea typeface="ＭＳ Ｐゴシック" charset="-128"/>
            </a:endParaRP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AU" dirty="0">
              <a:latin typeface="Calibri" pitchFamily="32" charset="0"/>
              <a:ea typeface="ＭＳ Ｐゴシック" charset="-128"/>
            </a:endParaRPr>
          </a:p>
        </p:txBody>
      </p:sp>
    </p:spTree>
    <p:extLst>
      <p:ext uri="{BB962C8B-B14F-4D97-AF65-F5344CB8AC3E}">
        <p14:creationId xmlns:p14="http://schemas.microsoft.com/office/powerpoint/2010/main" val="3216532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3"/>
          <p:cNvSpPr>
            <a:spLocks noGrp="1" noChangeArrowheads="1"/>
          </p:cNvSpPr>
          <p:nvPr>
            <p:ph type="dt"/>
          </p:nvPr>
        </p:nvSpPr>
        <p:spPr>
          <a:ln/>
        </p:spPr>
        <p:txBody>
          <a:bodyPr/>
          <a:lstStyle/>
          <a:p>
            <a:r>
              <a:rPr lang="en-AU"/>
              <a:t>22/11/11</a:t>
            </a:r>
          </a:p>
        </p:txBody>
      </p:sp>
      <p:sp>
        <p:nvSpPr>
          <p:cNvPr id="5" name="Rectangle 7"/>
          <p:cNvSpPr>
            <a:spLocks noGrp="1" noChangeArrowheads="1"/>
          </p:cNvSpPr>
          <p:nvPr>
            <p:ph type="sldNum"/>
          </p:nvPr>
        </p:nvSpPr>
        <p:spPr>
          <a:ln/>
        </p:spPr>
        <p:txBody>
          <a:bodyPr/>
          <a:lstStyle/>
          <a:p>
            <a:fld id="{F8EC93DB-DF0A-4658-B6DB-840ABE5A9049}" type="slidenum">
              <a:rPr lang="en-AU"/>
              <a:pPr/>
              <a:t>7</a:t>
            </a:fld>
            <a:endParaRPr lang="en-AU"/>
          </a:p>
        </p:txBody>
      </p:sp>
      <p:sp>
        <p:nvSpPr>
          <p:cNvPr id="31745" name="Rectangle 1"/>
          <p:cNvSpPr txBox="1">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31746" name="Text Box 2"/>
          <p:cNvSpPr txBox="1">
            <a:spLocks noGrp="1" noChangeArrowheads="1"/>
          </p:cNvSpPr>
          <p:nvPr>
            <p:ph type="body" idx="1"/>
          </p:nvPr>
        </p:nvSpPr>
        <p:spPr bwMode="auto">
          <a:xfrm>
            <a:off x="685640" y="4342450"/>
            <a:ext cx="5488322" cy="4115824"/>
          </a:xfrm>
          <a:prstGeom prst="rect">
            <a:avLst/>
          </a:prstGeom>
          <a:noFill/>
          <a:ln>
            <a:round/>
            <a:headEnd/>
            <a:tailEnd/>
          </a:ln>
        </p:spPr>
        <p:txBody>
          <a:bodyPr lIns="90000" tIns="46800" rIns="90000" bIns="46800"/>
          <a:lstStyle/>
          <a:p>
            <a:pPr marL="180000" indent="-180000">
              <a:buFont typeface="Arial" pitchFamily="34" charset="0"/>
              <a:buChar char="•"/>
            </a:pPr>
            <a:r>
              <a:rPr lang="en-AU" dirty="0" smtClean="0"/>
              <a:t>However, we know none of this if all we are provided with are the average changes and their associated ranges</a:t>
            </a:r>
            <a:endParaRPr lang="en-AU" i="0" baseline="0" dirty="0" smtClean="0"/>
          </a:p>
        </p:txBody>
      </p:sp>
    </p:spTree>
    <p:extLst>
      <p:ext uri="{BB962C8B-B14F-4D97-AF65-F5344CB8AC3E}">
        <p14:creationId xmlns:p14="http://schemas.microsoft.com/office/powerpoint/2010/main" val="1155922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3"/>
          <p:cNvSpPr>
            <a:spLocks noGrp="1" noChangeArrowheads="1"/>
          </p:cNvSpPr>
          <p:nvPr>
            <p:ph type="dt"/>
          </p:nvPr>
        </p:nvSpPr>
        <p:spPr>
          <a:ln/>
        </p:spPr>
        <p:txBody>
          <a:bodyPr/>
          <a:lstStyle/>
          <a:p>
            <a:r>
              <a:rPr lang="en-AU"/>
              <a:t>22/11/11</a:t>
            </a:r>
          </a:p>
        </p:txBody>
      </p:sp>
      <p:sp>
        <p:nvSpPr>
          <p:cNvPr id="5" name="Rectangle 7"/>
          <p:cNvSpPr>
            <a:spLocks noGrp="1" noChangeArrowheads="1"/>
          </p:cNvSpPr>
          <p:nvPr>
            <p:ph type="sldNum"/>
          </p:nvPr>
        </p:nvSpPr>
        <p:spPr>
          <a:ln/>
        </p:spPr>
        <p:txBody>
          <a:bodyPr/>
          <a:lstStyle/>
          <a:p>
            <a:fld id="{F8EC93DB-DF0A-4658-B6DB-840ABE5A9049}" type="slidenum">
              <a:rPr lang="en-AU"/>
              <a:pPr/>
              <a:t>8</a:t>
            </a:fld>
            <a:endParaRPr lang="en-AU"/>
          </a:p>
        </p:txBody>
      </p:sp>
      <p:sp>
        <p:nvSpPr>
          <p:cNvPr id="31745" name="Rectangle 1"/>
          <p:cNvSpPr txBox="1">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31746" name="Text Box 2"/>
          <p:cNvSpPr txBox="1">
            <a:spLocks noGrp="1" noChangeArrowheads="1"/>
          </p:cNvSpPr>
          <p:nvPr>
            <p:ph type="body" idx="1"/>
          </p:nvPr>
        </p:nvSpPr>
        <p:spPr bwMode="auto">
          <a:xfrm>
            <a:off x="685640" y="4342450"/>
            <a:ext cx="5488322" cy="4115824"/>
          </a:xfrm>
          <a:prstGeom prst="rect">
            <a:avLst/>
          </a:prstGeom>
          <a:noFill/>
          <a:ln>
            <a:round/>
            <a:headEnd/>
            <a:tailEnd/>
          </a:ln>
        </p:spPr>
        <p:txBody>
          <a:bodyPr lIns="90000" tIns="46800" rIns="90000" bIns="46800"/>
          <a:lstStyle/>
          <a:p>
            <a:pPr marL="180000" indent="-180000">
              <a:buFont typeface="Arial" pitchFamily="34" charset="0"/>
              <a:buChar char="•"/>
            </a:pPr>
            <a:r>
              <a:rPr lang="en-AU" dirty="0" smtClean="0"/>
              <a:t>Now, let’s imagine</a:t>
            </a:r>
            <a:r>
              <a:rPr lang="en-AU" baseline="0" dirty="0" smtClean="0"/>
              <a:t> we’re interested in evaluating the impact of the hottest and driest case – how would we do this using the multi-model averages and associated ranges?</a:t>
            </a:r>
          </a:p>
          <a:p>
            <a:pPr marL="180000" indent="-180000">
              <a:buFont typeface="Arial" pitchFamily="34" charset="0"/>
              <a:buChar char="•"/>
            </a:pPr>
            <a:r>
              <a:rPr lang="en-AU" i="0" baseline="0" dirty="0" smtClean="0"/>
              <a:t>We might be tempted to use the maximum temperature value from the range</a:t>
            </a:r>
          </a:p>
          <a:p>
            <a:pPr marL="180000" indent="-180000">
              <a:buFont typeface="Arial" pitchFamily="34" charset="0"/>
              <a:buChar char="•"/>
            </a:pPr>
            <a:r>
              <a:rPr lang="en-AU" i="0" baseline="0" dirty="0" smtClean="0"/>
              <a:t>and the minimum rainfall value.</a:t>
            </a:r>
          </a:p>
          <a:p>
            <a:pPr marL="180000" indent="-180000">
              <a:buFont typeface="Arial" pitchFamily="34" charset="0"/>
              <a:buChar char="•"/>
            </a:pPr>
            <a:r>
              <a:rPr lang="en-AU" i="0" baseline="0" dirty="0" smtClean="0"/>
              <a:t>However, if we do this we are very likely combining the results from two quite different climate models.</a:t>
            </a:r>
          </a:p>
          <a:p>
            <a:pPr marL="180000" indent="-180000">
              <a:buFont typeface="Arial" pitchFamily="34" charset="0"/>
              <a:buChar char="•"/>
            </a:pPr>
            <a:r>
              <a:rPr lang="en-AU" i="0" baseline="0" dirty="0" smtClean="0"/>
              <a:t>These results are likely to be inconsistent with the laws of physics</a:t>
            </a:r>
          </a:p>
          <a:p>
            <a:pPr marL="180000" indent="-180000">
              <a:buFont typeface="Arial" pitchFamily="34" charset="0"/>
              <a:buChar char="•"/>
            </a:pPr>
            <a:r>
              <a:rPr lang="en-AU" i="0" baseline="0" dirty="0" smtClean="0"/>
              <a:t>In our example, the maximum temperature value comes from a climate model that produced a small increase in rainfall and,</a:t>
            </a:r>
          </a:p>
          <a:p>
            <a:pPr marL="180000" indent="-180000">
              <a:buFont typeface="Arial" pitchFamily="34" charset="0"/>
              <a:buChar char="•"/>
            </a:pPr>
            <a:r>
              <a:rPr lang="en-AU" i="0" baseline="0" dirty="0" smtClean="0"/>
              <a:t>the driest model simulated the lowest temperature</a:t>
            </a:r>
          </a:p>
        </p:txBody>
      </p:sp>
    </p:spTree>
    <p:extLst>
      <p:ext uri="{BB962C8B-B14F-4D97-AF65-F5344CB8AC3E}">
        <p14:creationId xmlns:p14="http://schemas.microsoft.com/office/powerpoint/2010/main" val="2003402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3"/>
          <p:cNvSpPr>
            <a:spLocks noGrp="1" noChangeArrowheads="1"/>
          </p:cNvSpPr>
          <p:nvPr>
            <p:ph type="dt"/>
          </p:nvPr>
        </p:nvSpPr>
        <p:spPr>
          <a:ln/>
        </p:spPr>
        <p:txBody>
          <a:bodyPr/>
          <a:lstStyle/>
          <a:p>
            <a:r>
              <a:rPr lang="en-AU"/>
              <a:t>22/11/11</a:t>
            </a:r>
          </a:p>
        </p:txBody>
      </p:sp>
      <p:sp>
        <p:nvSpPr>
          <p:cNvPr id="5" name="Rectangle 7"/>
          <p:cNvSpPr>
            <a:spLocks noGrp="1" noChangeArrowheads="1"/>
          </p:cNvSpPr>
          <p:nvPr>
            <p:ph type="sldNum"/>
          </p:nvPr>
        </p:nvSpPr>
        <p:spPr>
          <a:ln/>
        </p:spPr>
        <p:txBody>
          <a:bodyPr/>
          <a:lstStyle/>
          <a:p>
            <a:fld id="{F8EC93DB-DF0A-4658-B6DB-840ABE5A9049}" type="slidenum">
              <a:rPr lang="en-AU"/>
              <a:pPr/>
              <a:t>9</a:t>
            </a:fld>
            <a:endParaRPr lang="en-AU"/>
          </a:p>
        </p:txBody>
      </p:sp>
      <p:sp>
        <p:nvSpPr>
          <p:cNvPr id="31745" name="Rectangle 1"/>
          <p:cNvSpPr txBox="1">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31746" name="Text Box 2"/>
          <p:cNvSpPr txBox="1">
            <a:spLocks noGrp="1" noChangeArrowheads="1"/>
          </p:cNvSpPr>
          <p:nvPr>
            <p:ph type="body" idx="1"/>
          </p:nvPr>
        </p:nvSpPr>
        <p:spPr bwMode="auto">
          <a:xfrm>
            <a:off x="685640" y="4342450"/>
            <a:ext cx="5488322" cy="4115824"/>
          </a:xfrm>
          <a:prstGeom prst="rect">
            <a:avLst/>
          </a:prstGeom>
          <a:noFill/>
          <a:ln>
            <a:round/>
            <a:headEnd/>
            <a:tailEnd/>
          </a:ln>
        </p:spPr>
        <p:txBody>
          <a:bodyPr lIns="90000" tIns="46800" rIns="90000" bIns="46800"/>
          <a:lstStyle/>
          <a:p>
            <a:pPr marL="180000" indent="-180000">
              <a:buFont typeface="Arial" pitchFamily="34" charset="0"/>
              <a:buChar char="•"/>
            </a:pPr>
            <a:r>
              <a:rPr lang="en-AU" dirty="0" smtClean="0"/>
              <a:t>Not only is this combination not</a:t>
            </a:r>
            <a:r>
              <a:rPr lang="en-AU" baseline="0" dirty="0" smtClean="0"/>
              <a:t> simulated by any climate model but,</a:t>
            </a:r>
            <a:endParaRPr lang="en-AU" dirty="0" smtClean="0"/>
          </a:p>
          <a:p>
            <a:pPr marL="180000" indent="-180000">
              <a:buFont typeface="Arial" pitchFamily="34" charset="0"/>
              <a:buChar char="•"/>
            </a:pPr>
            <a:r>
              <a:rPr lang="en-AU" dirty="0" smtClean="0">
                <a:latin typeface="Calibri" pitchFamily="32" charset="0"/>
                <a:ea typeface="ＭＳ Ｐゴシック" charset="-128"/>
              </a:rPr>
              <a:t>it also only represents a tiny subset of al</a:t>
            </a:r>
            <a:r>
              <a:rPr lang="en-AU" baseline="0" dirty="0" smtClean="0">
                <a:latin typeface="Calibri" pitchFamily="32" charset="0"/>
                <a:ea typeface="ＭＳ Ｐゴシック" charset="-128"/>
              </a:rPr>
              <a:t>l the possible future climates – all of which are plausible.</a:t>
            </a:r>
            <a:endParaRPr lang="en-AU" dirty="0" smtClean="0">
              <a:latin typeface="Calibri" pitchFamily="32" charset="0"/>
              <a:ea typeface="ＭＳ Ｐゴシック" charset="-128"/>
            </a:endParaRPr>
          </a:p>
          <a:p>
            <a:pPr marL="180000" indent="-180000">
              <a:buFont typeface="Arial" pitchFamily="34" charset="0"/>
              <a:buChar char="•"/>
            </a:pPr>
            <a:r>
              <a:rPr lang="en-AU" dirty="0" smtClean="0">
                <a:latin typeface="Calibri" pitchFamily="32" charset="0"/>
                <a:ea typeface="ＭＳ Ｐゴシック" charset="-128"/>
              </a:rPr>
              <a:t>Clearly, it would be better to have results that are consistent with the physics of the climate models</a:t>
            </a:r>
          </a:p>
          <a:p>
            <a:pPr marL="637200" lvl="1" indent="-180000">
              <a:buFont typeface="Arial" pitchFamily="34" charset="0"/>
              <a:buChar char="•"/>
            </a:pPr>
            <a:r>
              <a:rPr lang="en-AU" dirty="0" smtClean="0">
                <a:latin typeface="Calibri" pitchFamily="32" charset="0"/>
                <a:ea typeface="ＭＳ Ｐゴシック" charset="-128"/>
              </a:rPr>
              <a:t>We call this type of data “internally consistent”.</a:t>
            </a:r>
            <a:endParaRPr lang="en-AU" dirty="0">
              <a:latin typeface="Calibri" pitchFamily="32" charset="0"/>
              <a:ea typeface="ＭＳ Ｐゴシック" charset="-128"/>
            </a:endParaRPr>
          </a:p>
        </p:txBody>
      </p:sp>
    </p:spTree>
    <p:extLst>
      <p:ext uri="{BB962C8B-B14F-4D97-AF65-F5344CB8AC3E}">
        <p14:creationId xmlns:p14="http://schemas.microsoft.com/office/powerpoint/2010/main" val="3058957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xfrm>
            <a:off x="1143000" y="685800"/>
            <a:ext cx="4572000" cy="3429000"/>
          </a:xfrm>
          <a:ln/>
        </p:spPr>
      </p:sp>
      <p:sp>
        <p:nvSpPr>
          <p:cNvPr id="23555" name="Rectangle 3"/>
          <p:cNvSpPr>
            <a:spLocks noGrp="1" noChangeArrowheads="1"/>
          </p:cNvSpPr>
          <p:nvPr>
            <p:ph type="body" idx="1"/>
          </p:nvPr>
        </p:nvSpPr>
        <p:spPr>
          <a:noFill/>
          <a:ln/>
        </p:spPr>
        <p:txBody>
          <a:bodyPr/>
          <a:lstStyle/>
          <a:p>
            <a:pPr marL="180000" marR="0" indent="-180000" algn="l" defTabSz="914400" rtl="0" eaLnBrk="1" fontAlgn="auto" latinLnBrk="0" hangingPunct="1">
              <a:lnSpc>
                <a:spcPct val="100000"/>
              </a:lnSpc>
              <a:spcBef>
                <a:spcPts val="0"/>
              </a:spcBef>
              <a:spcAft>
                <a:spcPts val="0"/>
              </a:spcAft>
              <a:buClrTx/>
              <a:buSzTx/>
              <a:buFont typeface="Arial" pitchFamily="34" charset="0"/>
              <a:buChar char="•"/>
              <a:tabLst/>
              <a:defRPr/>
            </a:pPr>
            <a:r>
              <a:rPr lang="en-AU" dirty="0" smtClean="0"/>
              <a:t>To solve this problem, let’s consider what it</a:t>
            </a:r>
            <a:r>
              <a:rPr lang="en-AU" baseline="0" dirty="0" smtClean="0"/>
              <a:t> is that we really need from the climate projections in order to be able do quality impact assessments.</a:t>
            </a:r>
          </a:p>
          <a:p>
            <a:pPr marL="180000" marR="0" indent="-180000" algn="l" defTabSz="914400" rtl="0" eaLnBrk="1" fontAlgn="auto" latinLnBrk="0" hangingPunct="1">
              <a:lnSpc>
                <a:spcPct val="100000"/>
              </a:lnSpc>
              <a:spcBef>
                <a:spcPts val="0"/>
              </a:spcBef>
              <a:spcAft>
                <a:spcPts val="0"/>
              </a:spcAft>
              <a:buClrTx/>
              <a:buSzTx/>
              <a:buFont typeface="Arial" pitchFamily="34" charset="0"/>
              <a:buChar char="•"/>
              <a:tabLst/>
              <a:defRPr/>
            </a:pPr>
            <a:r>
              <a:rPr lang="en-AU" baseline="0" dirty="0" smtClean="0"/>
              <a:t>We’ve already seen why we need internally consistent data</a:t>
            </a:r>
          </a:p>
          <a:p>
            <a:pPr marL="180000" marR="0" indent="-180000" algn="l" defTabSz="914400" rtl="0" eaLnBrk="1" fontAlgn="auto" latinLnBrk="0" hangingPunct="1">
              <a:lnSpc>
                <a:spcPct val="100000"/>
              </a:lnSpc>
              <a:spcBef>
                <a:spcPts val="0"/>
              </a:spcBef>
              <a:spcAft>
                <a:spcPts val="0"/>
              </a:spcAft>
              <a:buClrTx/>
              <a:buSzTx/>
              <a:buFont typeface="Arial" pitchFamily="34" charset="0"/>
              <a:buChar char="•"/>
              <a:tabLst/>
              <a:defRPr/>
            </a:pPr>
            <a:r>
              <a:rPr lang="en-AU" baseline="0" dirty="0" smtClean="0"/>
              <a:t>and that we should adequately sample the range of the projections</a:t>
            </a:r>
          </a:p>
          <a:p>
            <a:pPr marL="180000" marR="0" indent="-180000" algn="l" defTabSz="914400" rtl="0" eaLnBrk="1" fontAlgn="auto" latinLnBrk="0" hangingPunct="1">
              <a:lnSpc>
                <a:spcPct val="100000"/>
              </a:lnSpc>
              <a:spcBef>
                <a:spcPts val="0"/>
              </a:spcBef>
              <a:spcAft>
                <a:spcPts val="0"/>
              </a:spcAft>
              <a:buClrTx/>
              <a:buSzTx/>
              <a:buFont typeface="Arial" pitchFamily="34" charset="0"/>
              <a:buChar char="•"/>
              <a:tabLst/>
              <a:defRPr/>
            </a:pPr>
            <a:r>
              <a:rPr lang="en-AU" baseline="0" dirty="0" smtClean="0"/>
              <a:t>At the same time we must acknowledge that most people only have the resources to work with a small number of models, so we need a system that is achievable</a:t>
            </a:r>
          </a:p>
          <a:p>
            <a:pPr marL="180000" marR="0" indent="-180000" algn="l" defTabSz="914400" rtl="0" eaLnBrk="1" fontAlgn="auto" latinLnBrk="0" hangingPunct="1">
              <a:lnSpc>
                <a:spcPct val="100000"/>
              </a:lnSpc>
              <a:spcBef>
                <a:spcPts val="0"/>
              </a:spcBef>
              <a:spcAft>
                <a:spcPts val="0"/>
              </a:spcAft>
              <a:buClrTx/>
              <a:buSzTx/>
              <a:buFont typeface="Arial" pitchFamily="34" charset="0"/>
              <a:buChar char="•"/>
              <a:tabLst/>
              <a:defRPr/>
            </a:pPr>
            <a:r>
              <a:rPr lang="en-AU" baseline="0" dirty="0" smtClean="0"/>
              <a:t>Decision-makers need information of the likelihoods of particular outcomes to use in their risk management frameworks. If we can provide information on model agreement, this will assist them in determining likelihoods.</a:t>
            </a:r>
            <a:endParaRPr lang="en-AU" dirty="0" smtClean="0"/>
          </a:p>
        </p:txBody>
      </p:sp>
    </p:spTree>
    <p:extLst>
      <p:ext uri="{BB962C8B-B14F-4D97-AF65-F5344CB8AC3E}">
        <p14:creationId xmlns:p14="http://schemas.microsoft.com/office/powerpoint/2010/main" val="2721181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xfrm>
            <a:off x="1143000" y="685800"/>
            <a:ext cx="4572000" cy="3429000"/>
          </a:xfrm>
          <a:ln/>
        </p:spPr>
      </p:sp>
      <p:sp>
        <p:nvSpPr>
          <p:cNvPr id="23555" name="Rectangle 3"/>
          <p:cNvSpPr>
            <a:spLocks noGrp="1" noChangeArrowheads="1"/>
          </p:cNvSpPr>
          <p:nvPr>
            <p:ph type="body" idx="1"/>
          </p:nvPr>
        </p:nvSpPr>
        <p:spPr>
          <a:noFill/>
          <a:ln/>
        </p:spPr>
        <p:txBody>
          <a:bodyPr/>
          <a:lstStyle/>
          <a:p>
            <a:pPr marL="180000" marR="0" indent="-180000" algn="l" defTabSz="914400" rtl="0" eaLnBrk="1" fontAlgn="auto" latinLnBrk="0" hangingPunct="1">
              <a:lnSpc>
                <a:spcPct val="100000"/>
              </a:lnSpc>
              <a:spcBef>
                <a:spcPts val="0"/>
              </a:spcBef>
              <a:spcAft>
                <a:spcPts val="0"/>
              </a:spcAft>
              <a:buClrTx/>
              <a:buSzTx/>
              <a:buFont typeface="Arial" pitchFamily="34" charset="0"/>
              <a:buChar char="•"/>
              <a:tabLst/>
              <a:defRPr/>
            </a:pPr>
            <a:r>
              <a:rPr lang="en-AU" dirty="0" smtClean="0"/>
              <a:t>If we have the resources, we can use the results from each available model and run</a:t>
            </a:r>
            <a:r>
              <a:rPr lang="en-AU" baseline="0" dirty="0" smtClean="0"/>
              <a:t> these through our impact assessment process separately. The results of each impact assessment can then be evaluated and synthesised.</a:t>
            </a:r>
            <a:endParaRPr lang="en-AU" dirty="0" smtClean="0"/>
          </a:p>
        </p:txBody>
      </p:sp>
    </p:spTree>
    <p:extLst>
      <p:ext uri="{BB962C8B-B14F-4D97-AF65-F5344CB8AC3E}">
        <p14:creationId xmlns:p14="http://schemas.microsoft.com/office/powerpoint/2010/main" val="36731463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Holding Slide + Collaborator logos">
    <p:spTree>
      <p:nvGrpSpPr>
        <p:cNvPr id="1" name=""/>
        <p:cNvGrpSpPr/>
        <p:nvPr/>
      </p:nvGrpSpPr>
      <p:grpSpPr>
        <a:xfrm>
          <a:off x="0" y="0"/>
          <a:ext cx="0" cy="0"/>
          <a:chOff x="0" y="0"/>
          <a:chExt cx="0" cy="0"/>
        </a:xfrm>
      </p:grpSpPr>
      <p:pic>
        <p:nvPicPr>
          <p:cNvPr id="28" name="Picture 27" descr="CCP_POWERPOINT TITLE SLIDE_RGB_Coloured.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Tree>
    <p:extLst>
      <p:ext uri="{BB962C8B-B14F-4D97-AF65-F5344CB8AC3E}">
        <p14:creationId xmlns:p14="http://schemas.microsoft.com/office/powerpoint/2010/main" val="352071335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Slide">
    <p:spTree>
      <p:nvGrpSpPr>
        <p:cNvPr id="1" name=""/>
        <p:cNvGrpSpPr/>
        <p:nvPr/>
      </p:nvGrpSpPr>
      <p:grpSpPr>
        <a:xfrm>
          <a:off x="0" y="0"/>
          <a:ext cx="0" cy="0"/>
          <a:chOff x="0" y="0"/>
          <a:chExt cx="0" cy="0"/>
        </a:xfrm>
      </p:grpSpPr>
      <p:pic>
        <p:nvPicPr>
          <p:cNvPr id="2" name="Picture 1" descr="CCP_POWERPOINT BACKGROUND-LIME_RGB_Coloured.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Tree>
    <p:extLst>
      <p:ext uri="{BB962C8B-B14F-4D97-AF65-F5344CB8AC3E}">
        <p14:creationId xmlns:p14="http://schemas.microsoft.com/office/powerpoint/2010/main" val="36379679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 1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91580" y="1088740"/>
            <a:ext cx="7560840" cy="578445"/>
          </a:xfrm>
        </p:spPr>
        <p:txBody>
          <a:bodyPr>
            <a:normAutofit/>
          </a:bodyPr>
          <a:lstStyle>
            <a:lvl1pPr>
              <a:defRPr sz="2400">
                <a:solidFill>
                  <a:schemeClr val="accent1"/>
                </a:solidFill>
                <a:latin typeface="+mj-lt"/>
              </a:defRPr>
            </a:lvl1pPr>
          </a:lstStyle>
          <a:p>
            <a:r>
              <a:rPr lang="en-AU" dirty="0" smtClean="0"/>
              <a:t>CLICK TO EDIT MASTER TITLE STYLE</a:t>
            </a:r>
            <a:endParaRPr lang="en-AU" dirty="0"/>
          </a:p>
        </p:txBody>
      </p:sp>
      <p:sp>
        <p:nvSpPr>
          <p:cNvPr id="3" name="Content Placeholder 2"/>
          <p:cNvSpPr>
            <a:spLocks noGrp="1"/>
          </p:cNvSpPr>
          <p:nvPr>
            <p:ph idx="1"/>
          </p:nvPr>
        </p:nvSpPr>
        <p:spPr>
          <a:xfrm>
            <a:off x="791580" y="1808820"/>
            <a:ext cx="7560840" cy="4320480"/>
          </a:xfrm>
          <a:prstGeom prst="rect">
            <a:avLst/>
          </a:prstGeom>
        </p:spPr>
        <p:txBody>
          <a:bodyPr/>
          <a:lstStyle>
            <a:lvl1pPr marL="216000" indent="-216000">
              <a:buClr>
                <a:schemeClr val="tx1"/>
              </a:buClr>
              <a:buSzPct val="90000"/>
              <a:buFont typeface="Courier New"/>
              <a:buChar char="o"/>
              <a:defRPr sz="2200">
                <a:solidFill>
                  <a:schemeClr val="tx1"/>
                </a:solidFill>
              </a:defRPr>
            </a:lvl1pPr>
            <a:lvl2pPr marL="432000" indent="-216000">
              <a:buSzPct val="80000"/>
              <a:buFont typeface="Arial"/>
              <a:buChar char="•"/>
              <a:defRPr>
                <a:solidFill>
                  <a:schemeClr val="tx1"/>
                </a:solidFill>
              </a:defRPr>
            </a:lvl2pPr>
            <a:lvl3pPr marL="648000" indent="-216000">
              <a:buSzPct val="80000"/>
              <a:buFont typeface="Arial"/>
              <a:buChar char="•"/>
              <a:defRPr>
                <a:solidFill>
                  <a:schemeClr val="tx1"/>
                </a:solidFill>
              </a:defRPr>
            </a:lvl3pPr>
            <a:lvl4pPr marL="864000" indent="-216000">
              <a:buSzPct val="80000"/>
              <a:buFont typeface="Arial"/>
              <a:buChar char="•"/>
              <a:defRPr>
                <a:solidFill>
                  <a:schemeClr val="tx1"/>
                </a:solidFill>
              </a:defRPr>
            </a:lvl4pPr>
            <a:lvl5pPr marL="1080000" indent="-216000">
              <a:buSzPct val="80000"/>
              <a:buFont typeface="Arial"/>
              <a:buChar char="•"/>
              <a:defRPr>
                <a:solidFill>
                  <a:schemeClr val="tx1"/>
                </a:solidFil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AU" dirty="0"/>
          </a:p>
        </p:txBody>
      </p:sp>
    </p:spTree>
    <p:extLst>
      <p:ext uri="{BB962C8B-B14F-4D97-AF65-F5344CB8AC3E}">
        <p14:creationId xmlns:p14="http://schemas.microsoft.com/office/powerpoint/2010/main" val="280961332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LETE THIS">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791580" y="1088740"/>
            <a:ext cx="7560840" cy="578445"/>
          </a:xfrm>
        </p:spPr>
        <p:txBody>
          <a:bodyPr>
            <a:normAutofit/>
          </a:bodyPr>
          <a:lstStyle>
            <a:lvl1pPr>
              <a:defRPr sz="2400">
                <a:solidFill>
                  <a:schemeClr val="accent1"/>
                </a:solidFill>
                <a:latin typeface="+mj-lt"/>
              </a:defRPr>
            </a:lvl1pPr>
          </a:lstStyle>
          <a:p>
            <a:r>
              <a:rPr lang="en-AU" dirty="0" smtClean="0"/>
              <a:t>CLICK TO EDIT MASTER TITLE STYLE</a:t>
            </a:r>
            <a:endParaRPr lang="en-AU" dirty="0"/>
          </a:p>
        </p:txBody>
      </p:sp>
      <p:sp>
        <p:nvSpPr>
          <p:cNvPr id="10" name="Content Placeholder 2"/>
          <p:cNvSpPr>
            <a:spLocks noGrp="1"/>
          </p:cNvSpPr>
          <p:nvPr>
            <p:ph idx="1"/>
          </p:nvPr>
        </p:nvSpPr>
        <p:spPr>
          <a:xfrm>
            <a:off x="791580" y="1808820"/>
            <a:ext cx="7560840" cy="4320480"/>
          </a:xfrm>
          <a:prstGeom prst="rect">
            <a:avLst/>
          </a:prstGeom>
        </p:spPr>
        <p:txBody>
          <a:bodyPr/>
          <a:lstStyle>
            <a:lvl1pPr marL="216000" indent="-216000">
              <a:buClr>
                <a:schemeClr val="tx1"/>
              </a:buClr>
              <a:buSzPct val="90000"/>
              <a:buFont typeface="Courier New"/>
              <a:buChar char="o"/>
              <a:defRPr sz="2200">
                <a:solidFill>
                  <a:schemeClr val="tx1"/>
                </a:solidFill>
              </a:defRPr>
            </a:lvl1pPr>
            <a:lvl2pPr marL="432000" indent="-216000">
              <a:buSzPct val="80000"/>
              <a:buFont typeface="Arial"/>
              <a:buChar char="•"/>
              <a:defRPr>
                <a:solidFill>
                  <a:schemeClr val="tx1"/>
                </a:solidFill>
              </a:defRPr>
            </a:lvl2pPr>
            <a:lvl3pPr marL="648000" indent="-216000">
              <a:buSzPct val="80000"/>
              <a:buFont typeface="Arial"/>
              <a:buChar char="•"/>
              <a:defRPr>
                <a:solidFill>
                  <a:schemeClr val="tx1"/>
                </a:solidFill>
              </a:defRPr>
            </a:lvl3pPr>
            <a:lvl4pPr marL="864000" indent="-216000">
              <a:buSzPct val="80000"/>
              <a:buFont typeface="Arial"/>
              <a:buChar char="•"/>
              <a:defRPr>
                <a:solidFill>
                  <a:schemeClr val="tx1"/>
                </a:solidFill>
              </a:defRPr>
            </a:lvl4pPr>
            <a:lvl5pPr marL="1080000" indent="-216000">
              <a:buSzPct val="80000"/>
              <a:buFont typeface="Arial"/>
              <a:buChar char="•"/>
              <a:defRPr>
                <a:solidFill>
                  <a:schemeClr val="tx1"/>
                </a:solidFil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AU" dirty="0"/>
          </a:p>
        </p:txBody>
      </p:sp>
    </p:spTree>
    <p:extLst>
      <p:ext uri="{BB962C8B-B14F-4D97-AF65-F5344CB8AC3E}">
        <p14:creationId xmlns:p14="http://schemas.microsoft.com/office/powerpoint/2010/main" val="154646637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91580" y="1088740"/>
            <a:ext cx="7560840" cy="578445"/>
          </a:xfrm>
        </p:spPr>
        <p:txBody>
          <a:bodyPr/>
          <a:lstStyle>
            <a:lvl1pPr>
              <a:defRPr cap="all">
                <a:solidFill>
                  <a:schemeClr val="accent1"/>
                </a:solidFill>
              </a:defRPr>
            </a:lvl1pPr>
          </a:lstStyle>
          <a:p>
            <a:r>
              <a:rPr lang="en-AU" dirty="0" smtClean="0"/>
              <a:t>Click to edit Master title style</a:t>
            </a:r>
            <a:endParaRPr lang="en-AU" dirty="0"/>
          </a:p>
        </p:txBody>
      </p:sp>
      <p:sp>
        <p:nvSpPr>
          <p:cNvPr id="7" name="Content Placeholder 2"/>
          <p:cNvSpPr>
            <a:spLocks noGrp="1"/>
          </p:cNvSpPr>
          <p:nvPr>
            <p:ph idx="1" hasCustomPrompt="1"/>
          </p:nvPr>
        </p:nvSpPr>
        <p:spPr>
          <a:xfrm>
            <a:off x="791580" y="1808820"/>
            <a:ext cx="3600400" cy="4320480"/>
          </a:xfrm>
          <a:prstGeom prst="rect">
            <a:avLst/>
          </a:prstGeom>
        </p:spPr>
        <p:txBody>
          <a:bodyPr/>
          <a:lstStyle>
            <a:lvl1pPr marL="0" marR="0" indent="0" algn="l" defTabSz="914400" rtl="0" eaLnBrk="1" fontAlgn="auto" latinLnBrk="0" hangingPunct="1">
              <a:lnSpc>
                <a:spcPct val="100000"/>
              </a:lnSpc>
              <a:spcBef>
                <a:spcPts val="600"/>
              </a:spcBef>
              <a:spcAft>
                <a:spcPts val="0"/>
              </a:spcAft>
              <a:buClr>
                <a:schemeClr val="tx1"/>
              </a:buClr>
              <a:buSzPct val="90000"/>
              <a:buFontTx/>
              <a:buNone/>
              <a:tabLst/>
              <a:defRPr sz="2200" baseline="0">
                <a:solidFill>
                  <a:schemeClr val="tx1"/>
                </a:solidFill>
              </a:defRPr>
            </a:lvl1pPr>
            <a:lvl2pPr marL="432000" indent="-216000">
              <a:buSzPct val="80000"/>
              <a:buFont typeface="Arial"/>
              <a:buChar char="•"/>
              <a:defRPr>
                <a:solidFill>
                  <a:schemeClr val="tx1"/>
                </a:solidFill>
              </a:defRPr>
            </a:lvl2pPr>
            <a:lvl3pPr marL="648000" indent="-216000">
              <a:buSzPct val="80000"/>
              <a:buFont typeface="Arial"/>
              <a:buChar char="•"/>
              <a:defRPr>
                <a:solidFill>
                  <a:schemeClr val="tx1"/>
                </a:solidFill>
              </a:defRPr>
            </a:lvl3pPr>
            <a:lvl4pPr marL="864000" indent="-216000">
              <a:buSzPct val="80000"/>
              <a:buFont typeface="Arial"/>
              <a:buChar char="•"/>
              <a:defRPr>
                <a:solidFill>
                  <a:schemeClr val="tx1"/>
                </a:solidFill>
              </a:defRPr>
            </a:lvl4pPr>
            <a:lvl5pPr marL="1080000" indent="-216000">
              <a:buSzPct val="80000"/>
              <a:buFont typeface="Arial"/>
              <a:buChar char="•"/>
              <a:defRPr>
                <a:solidFill>
                  <a:schemeClr val="tx1"/>
                </a:solidFill>
              </a:defRPr>
            </a:lvl5pPr>
          </a:lstStyle>
          <a:p>
            <a:pPr marL="216000" marR="0" lvl="0" indent="-216000" algn="l" defTabSz="914400" rtl="0" eaLnBrk="1" fontAlgn="auto" latinLnBrk="0" hangingPunct="1">
              <a:lnSpc>
                <a:spcPct val="100000"/>
              </a:lnSpc>
              <a:spcBef>
                <a:spcPts val="600"/>
              </a:spcBef>
              <a:spcAft>
                <a:spcPts val="0"/>
              </a:spcAft>
              <a:buClr>
                <a:schemeClr val="tx1"/>
              </a:buClr>
              <a:buSzPct val="90000"/>
              <a:buFont typeface="Courier New"/>
              <a:buChar char="o"/>
              <a:tabLst/>
              <a:defRPr/>
            </a:pPr>
            <a:r>
              <a:rPr lang="en-AU" dirty="0" smtClean="0"/>
              <a:t>First level bulleted lists—click to insert text within two-column layout.</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AU" dirty="0"/>
          </a:p>
        </p:txBody>
      </p:sp>
      <p:sp>
        <p:nvSpPr>
          <p:cNvPr id="9" name="Content Placeholder 2"/>
          <p:cNvSpPr>
            <a:spLocks noGrp="1"/>
          </p:cNvSpPr>
          <p:nvPr>
            <p:ph idx="10" hasCustomPrompt="1"/>
          </p:nvPr>
        </p:nvSpPr>
        <p:spPr>
          <a:xfrm>
            <a:off x="4752020" y="1808820"/>
            <a:ext cx="3600400" cy="4320480"/>
          </a:xfrm>
          <a:prstGeom prst="rect">
            <a:avLst/>
          </a:prstGeom>
        </p:spPr>
        <p:txBody>
          <a:bodyPr/>
          <a:lstStyle>
            <a:lvl1pPr marL="216000" marR="0" indent="-216000" algn="l" defTabSz="914400" rtl="0" eaLnBrk="1" fontAlgn="auto" latinLnBrk="0" hangingPunct="1">
              <a:lnSpc>
                <a:spcPct val="100000"/>
              </a:lnSpc>
              <a:spcBef>
                <a:spcPts val="600"/>
              </a:spcBef>
              <a:spcAft>
                <a:spcPts val="0"/>
              </a:spcAft>
              <a:buClr>
                <a:schemeClr val="tx1"/>
              </a:buClr>
              <a:buSzPct val="90000"/>
              <a:buFont typeface="Courier New"/>
              <a:buChar char="o"/>
              <a:tabLst/>
              <a:defRPr sz="2200">
                <a:solidFill>
                  <a:schemeClr val="tx1"/>
                </a:solidFill>
              </a:defRPr>
            </a:lvl1pPr>
            <a:lvl2pPr marL="432000" indent="-216000">
              <a:buSzPct val="80000"/>
              <a:buFont typeface="Arial"/>
              <a:buChar char="•"/>
              <a:defRPr>
                <a:solidFill>
                  <a:schemeClr val="tx1"/>
                </a:solidFill>
              </a:defRPr>
            </a:lvl2pPr>
            <a:lvl3pPr marL="648000" indent="-216000">
              <a:buSzPct val="80000"/>
              <a:buFont typeface="Arial"/>
              <a:buChar char="•"/>
              <a:defRPr>
                <a:solidFill>
                  <a:schemeClr val="tx1"/>
                </a:solidFill>
              </a:defRPr>
            </a:lvl3pPr>
            <a:lvl4pPr marL="864000" indent="-216000">
              <a:buSzPct val="80000"/>
              <a:buFont typeface="Arial"/>
              <a:buChar char="•"/>
              <a:defRPr>
                <a:solidFill>
                  <a:schemeClr val="tx1"/>
                </a:solidFill>
              </a:defRPr>
            </a:lvl4pPr>
            <a:lvl5pPr marL="1080000" indent="-216000">
              <a:buSzPct val="80000"/>
              <a:buFont typeface="Arial"/>
              <a:buChar char="•"/>
              <a:defRPr>
                <a:solidFill>
                  <a:schemeClr val="tx1"/>
                </a:solidFill>
              </a:defRPr>
            </a:lvl5pPr>
          </a:lstStyle>
          <a:p>
            <a:pPr marL="216000" marR="0" lvl="0" indent="-216000" algn="l" defTabSz="914400" rtl="0" eaLnBrk="1" fontAlgn="auto" latinLnBrk="0" hangingPunct="1">
              <a:lnSpc>
                <a:spcPct val="100000"/>
              </a:lnSpc>
              <a:spcBef>
                <a:spcPts val="600"/>
              </a:spcBef>
              <a:spcAft>
                <a:spcPts val="0"/>
              </a:spcAft>
              <a:buClr>
                <a:schemeClr val="tx1"/>
              </a:buClr>
              <a:buSzPct val="90000"/>
              <a:buFont typeface="Courier New"/>
              <a:buChar char="o"/>
              <a:tabLst/>
              <a:defRPr/>
            </a:pPr>
            <a:r>
              <a:rPr lang="en-AU" dirty="0" smtClean="0"/>
              <a:t>First level bulleted lists—click to insert text within two-column layout.</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AU" dirty="0"/>
          </a:p>
        </p:txBody>
      </p:sp>
    </p:spTree>
    <p:extLst>
      <p:ext uri="{BB962C8B-B14F-4D97-AF65-F5344CB8AC3E}">
        <p14:creationId xmlns:p14="http://schemas.microsoft.com/office/powerpoint/2010/main" val="420471223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00036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Start - Gum Blue">
    <p:spTree>
      <p:nvGrpSpPr>
        <p:cNvPr id="1" name=""/>
        <p:cNvGrpSpPr/>
        <p:nvPr/>
      </p:nvGrpSpPr>
      <p:grpSpPr>
        <a:xfrm>
          <a:off x="0" y="0"/>
          <a:ext cx="0" cy="0"/>
          <a:chOff x="0" y="0"/>
          <a:chExt cx="0" cy="0"/>
        </a:xfrm>
      </p:grpSpPr>
      <p:pic>
        <p:nvPicPr>
          <p:cNvPr id="2" name="Picture 1" descr="CCP_POWERPOINT BACKGROUND-GUM_RGB_Coloured.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Tree>
    <p:extLst>
      <p:ext uri="{BB962C8B-B14F-4D97-AF65-F5344CB8AC3E}">
        <p14:creationId xmlns:p14="http://schemas.microsoft.com/office/powerpoint/2010/main" val="186412399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ACTS">
    <p:spTree>
      <p:nvGrpSpPr>
        <p:cNvPr id="1" name=""/>
        <p:cNvGrpSpPr/>
        <p:nvPr/>
      </p:nvGrpSpPr>
      <p:grpSpPr>
        <a:xfrm>
          <a:off x="0" y="0"/>
          <a:ext cx="0" cy="0"/>
          <a:chOff x="0" y="0"/>
          <a:chExt cx="0" cy="0"/>
        </a:xfrm>
      </p:grpSpPr>
      <p:pic>
        <p:nvPicPr>
          <p:cNvPr id="2" name="Picture 1" descr="CCP_POWERPOINT CONTACTS_RGB_Coloured.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Tree>
    <p:extLst>
      <p:ext uri="{BB962C8B-B14F-4D97-AF65-F5344CB8AC3E}">
        <p14:creationId xmlns:p14="http://schemas.microsoft.com/office/powerpoint/2010/main" val="46302102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CDC047C-1ECE-4643-91B3-5B1D69C4435A}" type="datetimeFigureOut">
              <a:rPr lang="en-US" smtClean="0"/>
              <a:pPr/>
              <a:t>5/17/2018</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07F3E7B-2196-FE46-A1A3-7B579F78D26D}" type="slidenum">
              <a:rPr lang="en-US" smtClean="0"/>
              <a:pPr/>
              <a:t>‹#›</a:t>
            </a:fld>
            <a:endParaRPr lang="en-US"/>
          </a:p>
        </p:txBody>
      </p:sp>
    </p:spTree>
    <p:extLst>
      <p:ext uri="{BB962C8B-B14F-4D97-AF65-F5344CB8AC3E}">
        <p14:creationId xmlns:p14="http://schemas.microsoft.com/office/powerpoint/2010/main" val="1626225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1580" y="1088740"/>
            <a:ext cx="7560840" cy="578445"/>
          </a:xfrm>
          <a:prstGeom prst="rect">
            <a:avLst/>
          </a:prstGeom>
        </p:spPr>
        <p:txBody>
          <a:bodyPr vert="horz" lIns="0" tIns="0" rIns="0" bIns="0" rtlCol="0" anchor="t" anchorCtr="0">
            <a:normAutofit/>
          </a:bodyPr>
          <a:lstStyle/>
          <a:p>
            <a:r>
              <a:rPr lang="en-AU" dirty="0" smtClean="0"/>
              <a:t>CLICK TO EDIT MASTER TITLE STYLE</a:t>
            </a:r>
            <a:endParaRPr lang="en-AU" dirty="0"/>
          </a:p>
        </p:txBody>
      </p:sp>
      <p:pic>
        <p:nvPicPr>
          <p:cNvPr id="4" name="Picture 3" descr="CCP_POWERPOINT FOOTER-GUM_RGB_Coloured.png"/>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0800" y="6440975"/>
            <a:ext cx="9039766" cy="408405"/>
          </a:xfrm>
          <a:prstGeom prst="rect">
            <a:avLst/>
          </a:prstGeom>
        </p:spPr>
      </p:pic>
    </p:spTree>
    <p:extLst>
      <p:ext uri="{BB962C8B-B14F-4D97-AF65-F5344CB8AC3E}">
        <p14:creationId xmlns:p14="http://schemas.microsoft.com/office/powerpoint/2010/main" val="27239354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80" r:id="rId4"/>
    <p:sldLayoutId id="2147483661" r:id="rId5"/>
    <p:sldLayoutId id="2147483663" r:id="rId6"/>
    <p:sldLayoutId id="2147483665" r:id="rId7"/>
    <p:sldLayoutId id="2147483681" r:id="rId8"/>
    <p:sldLayoutId id="2147483683" r:id="rId9"/>
  </p:sldLayoutIdLst>
  <p:timing>
    <p:tnLst>
      <p:par>
        <p:cTn id="1" dur="indefinite" restart="never" nodeType="tmRoot"/>
      </p:par>
    </p:tnLst>
  </p:timing>
  <p:hf hdr="0" dt="0"/>
  <p:txStyles>
    <p:titleStyle>
      <a:lvl1pPr algn="l" defTabSz="914400" rtl="0" eaLnBrk="1" latinLnBrk="0" hangingPunct="1">
        <a:spcBef>
          <a:spcPct val="0"/>
        </a:spcBef>
        <a:buNone/>
        <a:defRPr sz="2400" b="1" kern="1200">
          <a:solidFill>
            <a:schemeClr val="accent1"/>
          </a:solidFill>
          <a:latin typeface="+mj-lt"/>
          <a:ea typeface="+mj-ea"/>
          <a:cs typeface="+mj-cs"/>
        </a:defRPr>
      </a:lvl1pPr>
    </p:titleStyle>
    <p:bodyStyle>
      <a:lvl1pPr marL="216000" indent="-216000" algn="l" defTabSz="914400" rtl="0" eaLnBrk="1" latinLnBrk="0" hangingPunct="1">
        <a:lnSpc>
          <a:spcPct val="100000"/>
        </a:lnSpc>
        <a:spcBef>
          <a:spcPts val="600"/>
        </a:spcBef>
        <a:buFont typeface="Arial" pitchFamily="34" charset="0"/>
        <a:buChar char="•"/>
        <a:defRPr sz="2200" kern="1200">
          <a:solidFill>
            <a:schemeClr val="tx1"/>
          </a:solidFill>
          <a:latin typeface="+mn-lt"/>
          <a:ea typeface="+mn-ea"/>
          <a:cs typeface="+mn-cs"/>
        </a:defRPr>
      </a:lvl1pPr>
      <a:lvl2pPr marL="432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2pPr>
      <a:lvl3pPr marL="648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3pPr>
      <a:lvl4pPr marL="864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4pPr>
      <a:lvl5pPr marL="1080000" indent="-216000" algn="l" defTabSz="914400" rtl="0" eaLnBrk="1" latinLnBrk="0" hangingPunct="1">
        <a:lnSpc>
          <a:spcPct val="90000"/>
        </a:lnSpc>
        <a:spcBef>
          <a:spcPts val="600"/>
        </a:spcBef>
        <a:buFont typeface="Calibri" pitchFamily="34" charset="0"/>
        <a:buChar char="•"/>
        <a:tabLs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2" Type="http://schemas.openxmlformats.org/officeDocument/2006/relationships/notesSlide" Target="../notesSlides/notesSlide9.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9.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7.xml"/><Relationship Id="rId13" Type="http://schemas.openxmlformats.org/officeDocument/2006/relationships/diagramData" Target="../diagrams/data8.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17" Type="http://schemas.microsoft.com/office/2007/relationships/diagramDrawing" Target="../diagrams/drawing8.xml"/><Relationship Id="rId2" Type="http://schemas.openxmlformats.org/officeDocument/2006/relationships/notesSlide" Target="../notesSlides/notesSlide11.xml"/><Relationship Id="rId16" Type="http://schemas.openxmlformats.org/officeDocument/2006/relationships/diagramColors" Target="../diagrams/colors8.xml"/><Relationship Id="rId1" Type="http://schemas.openxmlformats.org/officeDocument/2006/relationships/slideLayout" Target="../slideLayouts/slideLayout9.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5" Type="http://schemas.openxmlformats.org/officeDocument/2006/relationships/diagramQuickStyle" Target="../diagrams/quickStyle8.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 Id="rId1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13.jpe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10.xml"/><Relationship Id="rId13" Type="http://schemas.openxmlformats.org/officeDocument/2006/relationships/diagramData" Target="../diagrams/data11.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17" Type="http://schemas.microsoft.com/office/2007/relationships/diagramDrawing" Target="../diagrams/drawing11.xml"/><Relationship Id="rId2" Type="http://schemas.openxmlformats.org/officeDocument/2006/relationships/notesSlide" Target="../notesSlides/notesSlide19.xml"/><Relationship Id="rId16" Type="http://schemas.openxmlformats.org/officeDocument/2006/relationships/diagramColors" Target="../diagrams/colors11.xml"/><Relationship Id="rId1" Type="http://schemas.openxmlformats.org/officeDocument/2006/relationships/slideLayout" Target="../slideLayouts/slideLayout9.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5" Type="http://schemas.openxmlformats.org/officeDocument/2006/relationships/diagramQuickStyle" Target="../diagrams/quickStyle11.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 Id="rId14" Type="http://schemas.openxmlformats.org/officeDocument/2006/relationships/diagramLayout" Target="../diagrams/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hyperlink" Target="https://link.springer.com/article/10.1007/s10584-012-0471-z" TargetMode="External"/><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hyperlink" Target="https://www.climatechangeinaustralia.gov.au/en/support-and-guidance/tools-communicators/communication-resources/animations/" TargetMode="External"/><Relationship Id="rId5" Type="http://schemas.openxmlformats.org/officeDocument/2006/relationships/hyperlink" Target="https://www.climatechangeinaustralia.gov.au/en/climate-campus/online-training/climate-futures-framework/" TargetMode="External"/><Relationship Id="rId4" Type="http://schemas.openxmlformats.org/officeDocument/2006/relationships/hyperlink" Target="http://www.mssanz.org.au/modsim2011/F5/clarke.pdf"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03053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79512" y="188640"/>
            <a:ext cx="8964488" cy="1008112"/>
          </a:xfrm>
          <a:prstGeom prst="rect">
            <a:avLst/>
          </a:prstGeom>
        </p:spPr>
        <p:txBody>
          <a:bodyPr vert="horz" lIns="0" tIns="0" rIns="0" bIns="0" rtlCol="0" anchor="t"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3200" b="0" i="0" u="none" strike="noStrike" kern="1200" cap="none" spc="0" normalizeH="0" baseline="0" noProof="0" dirty="0" smtClean="0">
                <a:ln>
                  <a:noFill/>
                </a:ln>
                <a:solidFill>
                  <a:schemeClr val="accent1"/>
                </a:solidFill>
                <a:effectLst/>
                <a:uLnTx/>
                <a:uFillTx/>
                <a:latin typeface="Verdana" pitchFamily="34" charset="0"/>
                <a:ea typeface="+mj-ea"/>
                <a:cs typeface="+mj-cs"/>
              </a:rPr>
              <a:t>What do we want from the projections?</a:t>
            </a:r>
          </a:p>
        </p:txBody>
      </p:sp>
      <p:sp>
        <p:nvSpPr>
          <p:cNvPr id="9" name="Content Placeholder 2"/>
          <p:cNvSpPr txBox="1">
            <a:spLocks/>
          </p:cNvSpPr>
          <p:nvPr/>
        </p:nvSpPr>
        <p:spPr>
          <a:xfrm>
            <a:off x="1007604" y="1520788"/>
            <a:ext cx="7023571" cy="3804007"/>
          </a:xfrm>
          <a:prstGeom prst="rect">
            <a:avLst/>
          </a:prstGeom>
        </p:spPr>
        <p:txBody>
          <a:bodyPr/>
          <a:lstStyle/>
          <a:p>
            <a:pPr marL="216000" marR="0" lvl="0" indent="-216000" algn="l" defTabSz="914400" rtl="0" eaLnBrk="1" fontAlgn="auto" latinLnBrk="0" hangingPunct="1">
              <a:lnSpc>
                <a:spcPct val="90000"/>
              </a:lnSpc>
              <a:spcBef>
                <a:spcPts val="600"/>
              </a:spcBef>
              <a:spcAft>
                <a:spcPts val="0"/>
              </a:spcAft>
              <a:buClrTx/>
              <a:buSzTx/>
              <a:buFont typeface="Arial" pitchFamily="34" charset="0"/>
              <a:buChar char="•"/>
              <a:tabLst/>
              <a:defRPr/>
            </a:pPr>
            <a:r>
              <a:rPr kumimoji="0" lang="en-AU" sz="3200" b="0" i="0" u="none" strike="noStrike" kern="1200" cap="none" spc="0" normalizeH="0" baseline="0" noProof="0" dirty="0" smtClean="0">
                <a:ln>
                  <a:noFill/>
                </a:ln>
                <a:solidFill>
                  <a:schemeClr val="tx1"/>
                </a:solidFill>
                <a:effectLst/>
                <a:uLnTx/>
                <a:uFillTx/>
                <a:latin typeface="+mn-lt"/>
                <a:ea typeface="+mn-ea"/>
                <a:cs typeface="+mn-cs"/>
              </a:rPr>
              <a:t>Internally Consistent Data</a:t>
            </a:r>
          </a:p>
          <a:p>
            <a:pPr marL="216000" marR="0" lvl="0" indent="-216000" algn="l" defTabSz="914400" rtl="0" eaLnBrk="1" fontAlgn="auto" latinLnBrk="0" hangingPunct="1">
              <a:lnSpc>
                <a:spcPct val="90000"/>
              </a:lnSpc>
              <a:spcBef>
                <a:spcPts val="600"/>
              </a:spcBef>
              <a:spcAft>
                <a:spcPts val="0"/>
              </a:spcAft>
              <a:buClrTx/>
              <a:buSzTx/>
              <a:buFont typeface="Arial" pitchFamily="34" charset="0"/>
              <a:buChar char="•"/>
              <a:tabLst/>
              <a:defRPr/>
            </a:pPr>
            <a:r>
              <a:rPr lang="en-AU" sz="3200" dirty="0" smtClean="0"/>
              <a:t>Adequately Sample the Range</a:t>
            </a:r>
          </a:p>
          <a:p>
            <a:pPr marL="216000" marR="0" lvl="0" indent="-216000" algn="l" defTabSz="914400" rtl="0" eaLnBrk="1" fontAlgn="auto" latinLnBrk="0" hangingPunct="1">
              <a:lnSpc>
                <a:spcPct val="90000"/>
              </a:lnSpc>
              <a:spcBef>
                <a:spcPts val="600"/>
              </a:spcBef>
              <a:spcAft>
                <a:spcPts val="0"/>
              </a:spcAft>
              <a:buClrTx/>
              <a:buSzTx/>
              <a:buFont typeface="Arial" pitchFamily="34" charset="0"/>
              <a:buChar char="•"/>
              <a:tabLst/>
              <a:defRPr/>
            </a:pPr>
            <a:r>
              <a:rPr lang="en-AU" sz="3200" dirty="0" smtClean="0"/>
              <a:t>Achievable</a:t>
            </a:r>
          </a:p>
          <a:p>
            <a:pPr marL="216000" marR="0" lvl="0" indent="-216000" algn="l" defTabSz="914400" rtl="0" eaLnBrk="1" fontAlgn="auto" latinLnBrk="0" hangingPunct="1">
              <a:lnSpc>
                <a:spcPct val="90000"/>
              </a:lnSpc>
              <a:spcBef>
                <a:spcPts val="600"/>
              </a:spcBef>
              <a:spcAft>
                <a:spcPts val="0"/>
              </a:spcAft>
              <a:buClrTx/>
              <a:buSzTx/>
              <a:buFont typeface="Arial" pitchFamily="34" charset="0"/>
              <a:buChar char="•"/>
              <a:tabLst/>
              <a:defRPr/>
            </a:pPr>
            <a:r>
              <a:rPr lang="en-AU" sz="3200" dirty="0" smtClean="0"/>
              <a:t>Information on Model Agreement (&gt; likelihood)</a:t>
            </a:r>
          </a:p>
          <a:p>
            <a:pPr marL="216000" marR="0" lvl="0" indent="-216000" algn="l" defTabSz="914400" rtl="0" eaLnBrk="1" fontAlgn="auto" latinLnBrk="0" hangingPunct="1">
              <a:lnSpc>
                <a:spcPct val="90000"/>
              </a:lnSpc>
              <a:spcBef>
                <a:spcPts val="600"/>
              </a:spcBef>
              <a:spcAft>
                <a:spcPts val="0"/>
              </a:spcAft>
              <a:buClrTx/>
              <a:buSzTx/>
              <a:buFont typeface="Arial" pitchFamily="34" charset="0"/>
              <a:buChar char="•"/>
              <a:tabLst/>
              <a:defRPr/>
            </a:pPr>
            <a:r>
              <a:rPr lang="en-AU" sz="3200" dirty="0" smtClean="0"/>
              <a:t>Credibility (model </a:t>
            </a:r>
            <a:r>
              <a:rPr lang="en-AU" sz="3200" b="1" dirty="0" smtClean="0"/>
              <a:t>evaluation</a:t>
            </a:r>
            <a:r>
              <a:rPr lang="en-AU" sz="3200" dirty="0" smtClean="0"/>
              <a:t>)</a:t>
            </a:r>
          </a:p>
          <a:p>
            <a:pPr marL="216000" marR="0" lvl="0" indent="-216000" algn="l" defTabSz="914400" rtl="0" eaLnBrk="1" fontAlgn="auto" latinLnBrk="0" hangingPunct="1">
              <a:lnSpc>
                <a:spcPct val="90000"/>
              </a:lnSpc>
              <a:spcBef>
                <a:spcPts val="600"/>
              </a:spcBef>
              <a:spcAft>
                <a:spcPts val="0"/>
              </a:spcAft>
              <a:buClrTx/>
              <a:buSzTx/>
              <a:buFont typeface="Arial" pitchFamily="34" charset="0"/>
              <a:buChar char="•"/>
              <a:tabLst/>
              <a:defRPr/>
            </a:pPr>
            <a:endParaRPr kumimoji="0" lang="en-AU" sz="2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10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10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10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10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79512" y="188640"/>
            <a:ext cx="8964488" cy="1008112"/>
          </a:xfrm>
          <a:prstGeom prst="rect">
            <a:avLst/>
          </a:prstGeom>
        </p:spPr>
        <p:txBody>
          <a:bodyPr vert="horz" lIns="0" tIns="0" rIns="0" bIns="0" rtlCol="0" anchor="t"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3200" b="0" i="0" u="none" strike="noStrike" kern="1200" cap="none" spc="0" normalizeH="0" baseline="0" noProof="0" dirty="0" smtClean="0">
                <a:ln>
                  <a:noFill/>
                </a:ln>
                <a:solidFill>
                  <a:schemeClr val="accent1"/>
                </a:solidFill>
                <a:effectLst/>
                <a:uLnTx/>
                <a:uFillTx/>
                <a:latin typeface="Verdana" pitchFamily="34" charset="0"/>
                <a:ea typeface="+mj-ea"/>
                <a:cs typeface="+mj-cs"/>
              </a:rPr>
              <a:t>Using individual models for impact assessment – every model</a:t>
            </a:r>
          </a:p>
        </p:txBody>
      </p:sp>
      <p:graphicFrame>
        <p:nvGraphicFramePr>
          <p:cNvPr id="4" name="Diagram 3"/>
          <p:cNvGraphicFramePr/>
          <p:nvPr/>
        </p:nvGraphicFramePr>
        <p:xfrm>
          <a:off x="251520" y="1376772"/>
          <a:ext cx="7632848" cy="7718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nvGraphicFramePr>
        <p:xfrm>
          <a:off x="251520" y="2328652"/>
          <a:ext cx="7632848" cy="77186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7" name="Diagram 6"/>
          <p:cNvGraphicFramePr/>
          <p:nvPr/>
        </p:nvGraphicFramePr>
        <p:xfrm>
          <a:off x="251520" y="3264756"/>
          <a:ext cx="7632848" cy="7718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8" name="Diagram 7"/>
          <p:cNvGraphicFramePr/>
          <p:nvPr/>
        </p:nvGraphicFramePr>
        <p:xfrm>
          <a:off x="251520" y="4200860"/>
          <a:ext cx="7632848" cy="77186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11" name="TextBox 10"/>
          <p:cNvSpPr txBox="1"/>
          <p:nvPr/>
        </p:nvSpPr>
        <p:spPr>
          <a:xfrm rot="16200000">
            <a:off x="5423366" y="3837774"/>
            <a:ext cx="5517232" cy="523220"/>
          </a:xfrm>
          <a:prstGeom prst="rect">
            <a:avLst/>
          </a:prstGeom>
          <a:solidFill>
            <a:schemeClr val="accent1"/>
          </a:solidFill>
        </p:spPr>
        <p:txBody>
          <a:bodyPr wrap="square" rtlCol="0">
            <a:spAutoFit/>
          </a:bodyPr>
          <a:lstStyle/>
          <a:p>
            <a:pPr algn="ctr"/>
            <a:r>
              <a:rPr lang="en-AU" sz="2800" b="1" dirty="0" smtClean="0"/>
              <a:t>Synthesis and Evaluation</a:t>
            </a:r>
            <a:endParaRPr lang="en-AU" sz="2800" b="1" dirty="0"/>
          </a:p>
        </p:txBody>
      </p:sp>
      <p:graphicFrame>
        <p:nvGraphicFramePr>
          <p:cNvPr id="12" name="Diagram 11"/>
          <p:cNvGraphicFramePr/>
          <p:nvPr/>
        </p:nvGraphicFramePr>
        <p:xfrm>
          <a:off x="251520" y="6086140"/>
          <a:ext cx="7632848" cy="77186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
        <p:nvSpPr>
          <p:cNvPr id="14" name="TextBox 13"/>
          <p:cNvSpPr txBox="1"/>
          <p:nvPr/>
        </p:nvSpPr>
        <p:spPr>
          <a:xfrm rot="16200000">
            <a:off x="3429454" y="5255622"/>
            <a:ext cx="1080120" cy="523220"/>
          </a:xfrm>
          <a:prstGeom prst="rect">
            <a:avLst/>
          </a:prstGeom>
          <a:noFill/>
        </p:spPr>
        <p:txBody>
          <a:bodyPr wrap="square" rtlCol="0" anchor="t">
            <a:spAutoFit/>
          </a:bodyPr>
          <a:lstStyle/>
          <a:p>
            <a:pPr algn="ctr"/>
            <a:r>
              <a:rPr lang="en-AU" sz="2800" b="1" dirty="0" smtClean="0"/>
              <a:t>........</a:t>
            </a:r>
            <a:endParaRPr lang="en-AU" sz="2800" b="1" dirty="0"/>
          </a:p>
        </p:txBody>
      </p:sp>
      <p:sp>
        <p:nvSpPr>
          <p:cNvPr id="15" name="TextBox 14"/>
          <p:cNvSpPr txBox="1"/>
          <p:nvPr/>
        </p:nvSpPr>
        <p:spPr>
          <a:xfrm rot="16200000">
            <a:off x="6237766" y="5255622"/>
            <a:ext cx="1080120" cy="523220"/>
          </a:xfrm>
          <a:prstGeom prst="rect">
            <a:avLst/>
          </a:prstGeom>
          <a:noFill/>
        </p:spPr>
        <p:txBody>
          <a:bodyPr wrap="square" rtlCol="0" anchor="t">
            <a:spAutoFit/>
          </a:bodyPr>
          <a:lstStyle/>
          <a:p>
            <a:pPr algn="ctr"/>
            <a:r>
              <a:rPr lang="en-AU" sz="2800" b="1" dirty="0" smtClean="0"/>
              <a:t>........</a:t>
            </a:r>
            <a:endParaRPr lang="en-AU" sz="2800" b="1" dirty="0"/>
          </a:p>
        </p:txBody>
      </p:sp>
      <p:sp>
        <p:nvSpPr>
          <p:cNvPr id="16" name="TextBox 15"/>
          <p:cNvSpPr txBox="1"/>
          <p:nvPr/>
        </p:nvSpPr>
        <p:spPr>
          <a:xfrm rot="16200000">
            <a:off x="585138" y="5255622"/>
            <a:ext cx="1080120" cy="523220"/>
          </a:xfrm>
          <a:prstGeom prst="rect">
            <a:avLst/>
          </a:prstGeom>
          <a:noFill/>
        </p:spPr>
        <p:txBody>
          <a:bodyPr wrap="square" rtlCol="0" anchor="t">
            <a:spAutoFit/>
          </a:bodyPr>
          <a:lstStyle/>
          <a:p>
            <a:pPr algn="ctr"/>
            <a:r>
              <a:rPr lang="en-AU" sz="2800" b="1" dirty="0" smtClean="0"/>
              <a:t>........</a:t>
            </a:r>
            <a:endParaRPr lang="en-AU" sz="28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79512" y="188640"/>
            <a:ext cx="8964488" cy="1008112"/>
          </a:xfrm>
          <a:prstGeom prst="rect">
            <a:avLst/>
          </a:prstGeom>
        </p:spPr>
        <p:txBody>
          <a:bodyPr vert="horz" lIns="0" tIns="0" rIns="0" bIns="0" rtlCol="0" anchor="t"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3200" b="0" i="0" u="none" strike="noStrike" kern="1200" cap="none" spc="0" normalizeH="0" baseline="0" noProof="0" dirty="0" smtClean="0">
                <a:ln>
                  <a:noFill/>
                </a:ln>
                <a:solidFill>
                  <a:schemeClr val="accent1"/>
                </a:solidFill>
                <a:effectLst/>
                <a:uLnTx/>
                <a:uFillTx/>
                <a:latin typeface="Verdana" pitchFamily="34" charset="0"/>
                <a:ea typeface="+mj-ea"/>
                <a:cs typeface="+mj-cs"/>
              </a:rPr>
              <a:t>What we want from projections</a:t>
            </a:r>
            <a:endParaRPr lang="en-AU" sz="3200" dirty="0" smtClean="0">
              <a:solidFill>
                <a:schemeClr val="accent1"/>
              </a:solidFill>
              <a:latin typeface="Verdana" pitchFamily="34" charset="0"/>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3200" b="0" i="0" u="none" strike="noStrike" kern="1200" cap="none" spc="0" normalizeH="0" noProof="0" dirty="0" smtClean="0">
                <a:ln>
                  <a:noFill/>
                </a:ln>
                <a:solidFill>
                  <a:schemeClr val="accent1"/>
                </a:solidFill>
                <a:effectLst/>
                <a:uLnTx/>
                <a:uFillTx/>
                <a:latin typeface="Verdana" pitchFamily="34" charset="0"/>
                <a:ea typeface="+mj-ea"/>
                <a:cs typeface="+mj-cs"/>
              </a:rPr>
              <a:t> - using every model</a:t>
            </a:r>
            <a:endParaRPr kumimoji="0" lang="en-AU" sz="3200" b="0" i="0" u="none" strike="noStrike" kern="1200" cap="none" spc="0" normalizeH="0" baseline="0" noProof="0" dirty="0" smtClean="0">
              <a:ln>
                <a:noFill/>
              </a:ln>
              <a:solidFill>
                <a:schemeClr val="accent1"/>
              </a:solidFill>
              <a:effectLst/>
              <a:uLnTx/>
              <a:uFillTx/>
              <a:latin typeface="Verdana" pitchFamily="34" charset="0"/>
              <a:ea typeface="+mj-ea"/>
              <a:cs typeface="+mj-cs"/>
            </a:endParaRPr>
          </a:p>
        </p:txBody>
      </p:sp>
      <p:sp>
        <p:nvSpPr>
          <p:cNvPr id="9" name="Content Placeholder 2"/>
          <p:cNvSpPr txBox="1">
            <a:spLocks/>
          </p:cNvSpPr>
          <p:nvPr/>
        </p:nvSpPr>
        <p:spPr>
          <a:xfrm>
            <a:off x="1220837" y="1844824"/>
            <a:ext cx="7023571" cy="2376264"/>
          </a:xfrm>
          <a:prstGeom prst="rect">
            <a:avLst/>
          </a:prstGeom>
        </p:spPr>
        <p:txBody>
          <a:bodyPr/>
          <a:lstStyle/>
          <a:p>
            <a:pPr marL="216000" marR="0" lvl="0" indent="-216000" algn="l" defTabSz="914400" rtl="0" eaLnBrk="1" fontAlgn="auto" latinLnBrk="0" hangingPunct="1">
              <a:lnSpc>
                <a:spcPct val="90000"/>
              </a:lnSpc>
              <a:spcBef>
                <a:spcPts val="600"/>
              </a:spcBef>
              <a:spcAft>
                <a:spcPts val="0"/>
              </a:spcAft>
              <a:buClrTx/>
              <a:buSzTx/>
              <a:buFont typeface="Arial" pitchFamily="34" charset="0"/>
              <a:buChar char="•"/>
              <a:tabLst/>
              <a:defRPr/>
            </a:pPr>
            <a:r>
              <a:rPr kumimoji="0" lang="en-AU" sz="3200" b="0" i="0" u="none" strike="noStrike" kern="1200" cap="none" spc="0" normalizeH="0" baseline="0" noProof="0" dirty="0" smtClean="0">
                <a:ln>
                  <a:noFill/>
                </a:ln>
                <a:solidFill>
                  <a:schemeClr val="tx1"/>
                </a:solidFill>
                <a:effectLst/>
                <a:uLnTx/>
                <a:uFillTx/>
                <a:latin typeface="+mn-lt"/>
                <a:ea typeface="+mn-ea"/>
                <a:cs typeface="+mn-cs"/>
              </a:rPr>
              <a:t>Internally Consistent Data</a:t>
            </a:r>
          </a:p>
          <a:p>
            <a:pPr marL="216000" marR="0" lvl="0" indent="-216000" algn="l" defTabSz="914400" rtl="0" eaLnBrk="1" fontAlgn="auto" latinLnBrk="0" hangingPunct="1">
              <a:lnSpc>
                <a:spcPct val="90000"/>
              </a:lnSpc>
              <a:spcBef>
                <a:spcPts val="600"/>
              </a:spcBef>
              <a:spcAft>
                <a:spcPts val="0"/>
              </a:spcAft>
              <a:buClrTx/>
              <a:buSzTx/>
              <a:buFont typeface="Arial" pitchFamily="34" charset="0"/>
              <a:buChar char="•"/>
              <a:tabLst/>
              <a:defRPr/>
            </a:pPr>
            <a:r>
              <a:rPr lang="en-AU" sz="3200" dirty="0" smtClean="0"/>
              <a:t>Adequately Sample the Range</a:t>
            </a:r>
          </a:p>
          <a:p>
            <a:pPr marL="216000" marR="0" lvl="0" indent="-216000" algn="l" defTabSz="914400" rtl="0" eaLnBrk="1" fontAlgn="auto" latinLnBrk="0" hangingPunct="1">
              <a:lnSpc>
                <a:spcPct val="90000"/>
              </a:lnSpc>
              <a:spcBef>
                <a:spcPts val="600"/>
              </a:spcBef>
              <a:spcAft>
                <a:spcPts val="0"/>
              </a:spcAft>
              <a:buClrTx/>
              <a:buSzTx/>
              <a:buFont typeface="Arial" pitchFamily="34" charset="0"/>
              <a:buChar char="•"/>
              <a:tabLst/>
              <a:defRPr/>
            </a:pPr>
            <a:r>
              <a:rPr lang="en-AU" sz="3200" dirty="0" smtClean="0"/>
              <a:t>Achievable</a:t>
            </a:r>
          </a:p>
          <a:p>
            <a:pPr marL="216000" marR="0" lvl="0" indent="-216000" algn="l" defTabSz="914400" rtl="0" eaLnBrk="1" fontAlgn="auto" latinLnBrk="0" hangingPunct="1">
              <a:lnSpc>
                <a:spcPct val="90000"/>
              </a:lnSpc>
              <a:spcBef>
                <a:spcPts val="600"/>
              </a:spcBef>
              <a:spcAft>
                <a:spcPts val="0"/>
              </a:spcAft>
              <a:buClrTx/>
              <a:buSzTx/>
              <a:buFont typeface="Arial" pitchFamily="34" charset="0"/>
              <a:buChar char="•"/>
              <a:tabLst/>
              <a:defRPr/>
            </a:pPr>
            <a:r>
              <a:rPr lang="en-AU" sz="3200" dirty="0" smtClean="0"/>
              <a:t>Information on Model Agreement</a:t>
            </a:r>
          </a:p>
          <a:p>
            <a:pPr marL="216000" marR="0" lvl="0" indent="-216000" algn="l" defTabSz="914400" rtl="0" eaLnBrk="1" fontAlgn="auto" latinLnBrk="0" hangingPunct="1">
              <a:lnSpc>
                <a:spcPct val="90000"/>
              </a:lnSpc>
              <a:spcBef>
                <a:spcPts val="600"/>
              </a:spcBef>
              <a:spcAft>
                <a:spcPts val="0"/>
              </a:spcAft>
              <a:buClrTx/>
              <a:buSzTx/>
              <a:buFont typeface="Arial" pitchFamily="34" charset="0"/>
              <a:buChar char="•"/>
              <a:tabLst/>
              <a:defRPr/>
            </a:pPr>
            <a:endParaRPr kumimoji="0" lang="en-AU" sz="2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TextBox 3"/>
          <p:cNvSpPr txBox="1"/>
          <p:nvPr/>
        </p:nvSpPr>
        <p:spPr>
          <a:xfrm>
            <a:off x="824793" y="1772815"/>
            <a:ext cx="612068" cy="646331"/>
          </a:xfrm>
          <a:prstGeom prst="rect">
            <a:avLst/>
          </a:prstGeom>
          <a:noFill/>
        </p:spPr>
        <p:txBody>
          <a:bodyPr wrap="square" rtlCol="0">
            <a:spAutoFit/>
          </a:bodyPr>
          <a:lstStyle/>
          <a:p>
            <a:r>
              <a:rPr lang="en-AU" sz="3600" b="1" dirty="0" smtClean="0">
                <a:sym typeface="Wingdings"/>
              </a:rPr>
              <a:t></a:t>
            </a:r>
            <a:endParaRPr lang="en-AU" sz="3600" b="1" dirty="0"/>
          </a:p>
        </p:txBody>
      </p:sp>
      <p:sp>
        <p:nvSpPr>
          <p:cNvPr id="5" name="TextBox 4"/>
          <p:cNvSpPr txBox="1"/>
          <p:nvPr/>
        </p:nvSpPr>
        <p:spPr>
          <a:xfrm>
            <a:off x="824793" y="2276871"/>
            <a:ext cx="612068" cy="646331"/>
          </a:xfrm>
          <a:prstGeom prst="rect">
            <a:avLst/>
          </a:prstGeom>
          <a:noFill/>
        </p:spPr>
        <p:txBody>
          <a:bodyPr wrap="square" rtlCol="0">
            <a:spAutoFit/>
          </a:bodyPr>
          <a:lstStyle/>
          <a:p>
            <a:r>
              <a:rPr lang="en-AU" sz="3600" b="1" dirty="0" smtClean="0">
                <a:sym typeface="Wingdings"/>
              </a:rPr>
              <a:t></a:t>
            </a:r>
            <a:endParaRPr lang="en-AU" sz="3600" b="1" dirty="0"/>
          </a:p>
        </p:txBody>
      </p:sp>
      <p:sp>
        <p:nvSpPr>
          <p:cNvPr id="7" name="TextBox 6"/>
          <p:cNvSpPr txBox="1"/>
          <p:nvPr/>
        </p:nvSpPr>
        <p:spPr>
          <a:xfrm>
            <a:off x="860797" y="2780927"/>
            <a:ext cx="612068" cy="646331"/>
          </a:xfrm>
          <a:prstGeom prst="rect">
            <a:avLst/>
          </a:prstGeom>
          <a:noFill/>
        </p:spPr>
        <p:txBody>
          <a:bodyPr wrap="square" rtlCol="0">
            <a:spAutoFit/>
          </a:bodyPr>
          <a:lstStyle/>
          <a:p>
            <a:r>
              <a:rPr lang="en-AU" sz="3600" b="1" dirty="0" smtClean="0">
                <a:sym typeface="Wingdings"/>
              </a:rPr>
              <a:t>?</a:t>
            </a:r>
            <a:endParaRPr lang="en-AU" sz="3600" b="1" dirty="0"/>
          </a:p>
        </p:txBody>
      </p:sp>
      <p:sp>
        <p:nvSpPr>
          <p:cNvPr id="8" name="TextBox 7"/>
          <p:cNvSpPr txBox="1"/>
          <p:nvPr/>
        </p:nvSpPr>
        <p:spPr>
          <a:xfrm>
            <a:off x="788789" y="3320987"/>
            <a:ext cx="612068" cy="707886"/>
          </a:xfrm>
          <a:prstGeom prst="rect">
            <a:avLst/>
          </a:prstGeom>
          <a:noFill/>
        </p:spPr>
        <p:txBody>
          <a:bodyPr wrap="square" rtlCol="0">
            <a:spAutoFit/>
          </a:bodyPr>
          <a:lstStyle/>
          <a:p>
            <a:r>
              <a:rPr lang="en-AU" sz="4000" b="1" dirty="0" smtClean="0">
                <a:sym typeface="Wingdings"/>
              </a:rPr>
              <a:t></a:t>
            </a:r>
            <a:endParaRPr lang="en-AU"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79512" y="188640"/>
            <a:ext cx="8964488" cy="1008112"/>
          </a:xfrm>
          <a:prstGeom prst="rect">
            <a:avLst/>
          </a:prstGeom>
        </p:spPr>
        <p:txBody>
          <a:bodyPr vert="horz" lIns="0" tIns="0" rIns="0" bIns="0" rtlCol="0" anchor="t"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3200" b="0" i="0" u="none" strike="noStrike" kern="1200" cap="none" spc="0" normalizeH="0" baseline="0" noProof="0" dirty="0" smtClean="0">
                <a:ln>
                  <a:noFill/>
                </a:ln>
                <a:solidFill>
                  <a:schemeClr val="accent1"/>
                </a:solidFill>
                <a:effectLst/>
                <a:uLnTx/>
                <a:uFillTx/>
                <a:latin typeface="Verdana" pitchFamily="34" charset="0"/>
                <a:ea typeface="+mj-ea"/>
                <a:cs typeface="+mj-cs"/>
              </a:rPr>
              <a:t>Using individual models for impact assessment – “Best” model approach</a:t>
            </a:r>
          </a:p>
        </p:txBody>
      </p:sp>
      <p:graphicFrame>
        <p:nvGraphicFramePr>
          <p:cNvPr id="4" name="Diagram 3"/>
          <p:cNvGraphicFramePr/>
          <p:nvPr/>
        </p:nvGraphicFramePr>
        <p:xfrm>
          <a:off x="251520" y="2045072"/>
          <a:ext cx="7632848" cy="7718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nvGraphicFramePr>
        <p:xfrm>
          <a:off x="251520" y="3665252"/>
          <a:ext cx="7632848" cy="77186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7" name="Diagram 6"/>
          <p:cNvGraphicFramePr/>
          <p:nvPr/>
        </p:nvGraphicFramePr>
        <p:xfrm>
          <a:off x="251520" y="5393444"/>
          <a:ext cx="7632848" cy="7718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1" name="TextBox 10"/>
          <p:cNvSpPr txBox="1"/>
          <p:nvPr/>
        </p:nvSpPr>
        <p:spPr>
          <a:xfrm rot="16200000">
            <a:off x="6057746" y="3851466"/>
            <a:ext cx="4248472" cy="523220"/>
          </a:xfrm>
          <a:prstGeom prst="rect">
            <a:avLst/>
          </a:prstGeom>
          <a:solidFill>
            <a:schemeClr val="accent1"/>
          </a:solidFill>
        </p:spPr>
        <p:txBody>
          <a:bodyPr wrap="square" rtlCol="0">
            <a:spAutoFit/>
          </a:bodyPr>
          <a:lstStyle/>
          <a:p>
            <a:pPr algn="ctr"/>
            <a:r>
              <a:rPr lang="en-AU" sz="2800" b="1" dirty="0" smtClean="0"/>
              <a:t>Synthesis and Evaluation</a:t>
            </a:r>
            <a:endParaRPr lang="en-AU" sz="28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79512" y="188640"/>
            <a:ext cx="8964488" cy="1008112"/>
          </a:xfrm>
          <a:prstGeom prst="rect">
            <a:avLst/>
          </a:prstGeom>
        </p:spPr>
        <p:txBody>
          <a:bodyPr vert="horz" lIns="0" tIns="0" rIns="0" bIns="0" rtlCol="0" anchor="t"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3200" b="0" i="0" u="none" strike="noStrike" kern="1200" cap="none" spc="0" normalizeH="0" baseline="0" noProof="0" dirty="0" smtClean="0">
                <a:ln>
                  <a:noFill/>
                </a:ln>
                <a:solidFill>
                  <a:schemeClr val="accent1"/>
                </a:solidFill>
                <a:effectLst/>
                <a:uLnTx/>
                <a:uFillTx/>
                <a:latin typeface="Verdana" pitchFamily="34" charset="0"/>
                <a:ea typeface="+mj-ea"/>
                <a:cs typeface="+mj-cs"/>
              </a:rPr>
              <a:t>What we want from projections</a:t>
            </a:r>
            <a:endParaRPr lang="en-AU" sz="3200" dirty="0" smtClean="0">
              <a:solidFill>
                <a:schemeClr val="accent1"/>
              </a:solidFill>
              <a:latin typeface="Verdana" pitchFamily="34" charset="0"/>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3200" b="0" i="0" u="none" strike="noStrike" kern="1200" cap="none" spc="0" normalizeH="0" noProof="0" dirty="0" smtClean="0">
                <a:ln>
                  <a:noFill/>
                </a:ln>
                <a:solidFill>
                  <a:schemeClr val="accent1"/>
                </a:solidFill>
                <a:effectLst/>
                <a:uLnTx/>
                <a:uFillTx/>
                <a:latin typeface="Verdana" pitchFamily="34" charset="0"/>
                <a:ea typeface="+mj-ea"/>
                <a:cs typeface="+mj-cs"/>
              </a:rPr>
              <a:t> - ‘best’ models</a:t>
            </a:r>
            <a:endParaRPr kumimoji="0" lang="en-AU" sz="3200" b="0" i="0" u="none" strike="noStrike" kern="1200" cap="none" spc="0" normalizeH="0" baseline="0" noProof="0" dirty="0" smtClean="0">
              <a:ln>
                <a:noFill/>
              </a:ln>
              <a:solidFill>
                <a:schemeClr val="accent1"/>
              </a:solidFill>
              <a:effectLst/>
              <a:uLnTx/>
              <a:uFillTx/>
              <a:latin typeface="Verdana" pitchFamily="34" charset="0"/>
              <a:ea typeface="+mj-ea"/>
              <a:cs typeface="+mj-cs"/>
            </a:endParaRPr>
          </a:p>
        </p:txBody>
      </p:sp>
      <p:sp>
        <p:nvSpPr>
          <p:cNvPr id="9" name="Content Placeholder 2"/>
          <p:cNvSpPr txBox="1">
            <a:spLocks/>
          </p:cNvSpPr>
          <p:nvPr/>
        </p:nvSpPr>
        <p:spPr>
          <a:xfrm>
            <a:off x="1220837" y="1844824"/>
            <a:ext cx="7023571" cy="2376264"/>
          </a:xfrm>
          <a:prstGeom prst="rect">
            <a:avLst/>
          </a:prstGeom>
        </p:spPr>
        <p:txBody>
          <a:bodyPr/>
          <a:lstStyle/>
          <a:p>
            <a:pPr marL="216000" marR="0" lvl="0" indent="-216000" algn="l" defTabSz="914400" rtl="0" eaLnBrk="1" fontAlgn="auto" latinLnBrk="0" hangingPunct="1">
              <a:lnSpc>
                <a:spcPct val="90000"/>
              </a:lnSpc>
              <a:spcBef>
                <a:spcPts val="600"/>
              </a:spcBef>
              <a:spcAft>
                <a:spcPts val="0"/>
              </a:spcAft>
              <a:buClrTx/>
              <a:buSzTx/>
              <a:buFont typeface="Arial" pitchFamily="34" charset="0"/>
              <a:buChar char="•"/>
              <a:tabLst/>
              <a:defRPr/>
            </a:pPr>
            <a:r>
              <a:rPr kumimoji="0" lang="en-AU" sz="3200" b="0" i="0" u="none" strike="noStrike" kern="1200" cap="none" spc="0" normalizeH="0" baseline="0" noProof="0" dirty="0" smtClean="0">
                <a:ln>
                  <a:noFill/>
                </a:ln>
                <a:solidFill>
                  <a:schemeClr val="tx1"/>
                </a:solidFill>
                <a:effectLst/>
                <a:uLnTx/>
                <a:uFillTx/>
                <a:latin typeface="+mn-lt"/>
                <a:ea typeface="+mn-ea"/>
                <a:cs typeface="+mn-cs"/>
              </a:rPr>
              <a:t>Internally Consistent Data</a:t>
            </a:r>
          </a:p>
          <a:p>
            <a:pPr marL="216000" marR="0" lvl="0" indent="-216000" algn="l" defTabSz="914400" rtl="0" eaLnBrk="1" fontAlgn="auto" latinLnBrk="0" hangingPunct="1">
              <a:lnSpc>
                <a:spcPct val="90000"/>
              </a:lnSpc>
              <a:spcBef>
                <a:spcPts val="600"/>
              </a:spcBef>
              <a:spcAft>
                <a:spcPts val="0"/>
              </a:spcAft>
              <a:buClrTx/>
              <a:buSzTx/>
              <a:buFont typeface="Arial" pitchFamily="34" charset="0"/>
              <a:buChar char="•"/>
              <a:tabLst/>
              <a:defRPr/>
            </a:pPr>
            <a:r>
              <a:rPr lang="en-AU" sz="3200" dirty="0" smtClean="0"/>
              <a:t>Adequately Sample the Range</a:t>
            </a:r>
          </a:p>
          <a:p>
            <a:pPr marL="216000" marR="0" lvl="0" indent="-216000" algn="l" defTabSz="914400" rtl="0" eaLnBrk="1" fontAlgn="auto" latinLnBrk="0" hangingPunct="1">
              <a:lnSpc>
                <a:spcPct val="90000"/>
              </a:lnSpc>
              <a:spcBef>
                <a:spcPts val="600"/>
              </a:spcBef>
              <a:spcAft>
                <a:spcPts val="0"/>
              </a:spcAft>
              <a:buClrTx/>
              <a:buSzTx/>
              <a:buFont typeface="Arial" pitchFamily="34" charset="0"/>
              <a:buChar char="•"/>
              <a:tabLst/>
              <a:defRPr/>
            </a:pPr>
            <a:r>
              <a:rPr lang="en-AU" sz="3200" dirty="0" smtClean="0"/>
              <a:t>Achievable</a:t>
            </a:r>
          </a:p>
          <a:p>
            <a:pPr marL="216000" marR="0" lvl="0" indent="-216000" algn="l" defTabSz="914400" rtl="0" eaLnBrk="1" fontAlgn="auto" latinLnBrk="0" hangingPunct="1">
              <a:lnSpc>
                <a:spcPct val="90000"/>
              </a:lnSpc>
              <a:spcBef>
                <a:spcPts val="600"/>
              </a:spcBef>
              <a:spcAft>
                <a:spcPts val="0"/>
              </a:spcAft>
              <a:buClrTx/>
              <a:buSzTx/>
              <a:buFont typeface="Arial" pitchFamily="34" charset="0"/>
              <a:buChar char="•"/>
              <a:tabLst/>
              <a:defRPr/>
            </a:pPr>
            <a:r>
              <a:rPr lang="en-AU" sz="3200" dirty="0" smtClean="0"/>
              <a:t>Information on Model Agreement</a:t>
            </a:r>
          </a:p>
          <a:p>
            <a:pPr marL="216000" marR="0" lvl="0" indent="-216000" algn="l" defTabSz="914400" rtl="0" eaLnBrk="1" fontAlgn="auto" latinLnBrk="0" hangingPunct="1">
              <a:lnSpc>
                <a:spcPct val="90000"/>
              </a:lnSpc>
              <a:spcBef>
                <a:spcPts val="600"/>
              </a:spcBef>
              <a:spcAft>
                <a:spcPts val="0"/>
              </a:spcAft>
              <a:buClrTx/>
              <a:buSzTx/>
              <a:buFont typeface="Arial" pitchFamily="34" charset="0"/>
              <a:buChar char="•"/>
              <a:tabLst/>
              <a:defRPr/>
            </a:pPr>
            <a:endParaRPr kumimoji="0" lang="en-AU" sz="2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TextBox 3"/>
          <p:cNvSpPr txBox="1"/>
          <p:nvPr/>
        </p:nvSpPr>
        <p:spPr>
          <a:xfrm>
            <a:off x="824793" y="1772815"/>
            <a:ext cx="612068" cy="646331"/>
          </a:xfrm>
          <a:prstGeom prst="rect">
            <a:avLst/>
          </a:prstGeom>
          <a:noFill/>
        </p:spPr>
        <p:txBody>
          <a:bodyPr wrap="square" rtlCol="0">
            <a:spAutoFit/>
          </a:bodyPr>
          <a:lstStyle/>
          <a:p>
            <a:r>
              <a:rPr lang="en-AU" sz="3600" b="1" dirty="0" smtClean="0">
                <a:sym typeface="Wingdings"/>
              </a:rPr>
              <a:t></a:t>
            </a:r>
            <a:endParaRPr lang="en-AU" sz="3600" b="1" dirty="0"/>
          </a:p>
        </p:txBody>
      </p:sp>
      <p:sp>
        <p:nvSpPr>
          <p:cNvPr id="8" name="TextBox 7"/>
          <p:cNvSpPr txBox="1"/>
          <p:nvPr/>
        </p:nvSpPr>
        <p:spPr>
          <a:xfrm>
            <a:off x="788789" y="3320987"/>
            <a:ext cx="612068" cy="707886"/>
          </a:xfrm>
          <a:prstGeom prst="rect">
            <a:avLst/>
          </a:prstGeom>
          <a:noFill/>
        </p:spPr>
        <p:txBody>
          <a:bodyPr wrap="square" rtlCol="0">
            <a:spAutoFit/>
          </a:bodyPr>
          <a:lstStyle/>
          <a:p>
            <a:r>
              <a:rPr lang="en-AU" sz="4000" b="1" dirty="0" smtClean="0">
                <a:sym typeface="Wingdings"/>
              </a:rPr>
              <a:t></a:t>
            </a:r>
            <a:endParaRPr lang="en-AU" sz="4000" b="1" dirty="0"/>
          </a:p>
        </p:txBody>
      </p:sp>
      <p:sp>
        <p:nvSpPr>
          <p:cNvPr id="10" name="TextBox 9"/>
          <p:cNvSpPr txBox="1"/>
          <p:nvPr/>
        </p:nvSpPr>
        <p:spPr>
          <a:xfrm>
            <a:off x="827584" y="2780928"/>
            <a:ext cx="612068" cy="646331"/>
          </a:xfrm>
          <a:prstGeom prst="rect">
            <a:avLst/>
          </a:prstGeom>
          <a:noFill/>
        </p:spPr>
        <p:txBody>
          <a:bodyPr wrap="square" rtlCol="0">
            <a:spAutoFit/>
          </a:bodyPr>
          <a:lstStyle/>
          <a:p>
            <a:r>
              <a:rPr lang="en-AU" sz="3600" b="1" dirty="0" smtClean="0">
                <a:sym typeface="Wingdings"/>
              </a:rPr>
              <a:t></a:t>
            </a:r>
            <a:endParaRPr lang="en-AU" sz="3600" b="1" dirty="0"/>
          </a:p>
        </p:txBody>
      </p:sp>
      <p:sp>
        <p:nvSpPr>
          <p:cNvPr id="11" name="TextBox 10"/>
          <p:cNvSpPr txBox="1"/>
          <p:nvPr/>
        </p:nvSpPr>
        <p:spPr>
          <a:xfrm>
            <a:off x="827584" y="2276872"/>
            <a:ext cx="612068" cy="646331"/>
          </a:xfrm>
          <a:prstGeom prst="rect">
            <a:avLst/>
          </a:prstGeom>
          <a:noFill/>
        </p:spPr>
        <p:txBody>
          <a:bodyPr wrap="square" rtlCol="0">
            <a:spAutoFit/>
          </a:bodyPr>
          <a:lstStyle/>
          <a:p>
            <a:r>
              <a:rPr lang="en-AU" sz="3600" b="1" dirty="0" smtClean="0">
                <a:sym typeface="Wingdings"/>
              </a:rPr>
              <a:t>?</a:t>
            </a:r>
            <a:endParaRPr lang="en-AU"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79512" y="188640"/>
            <a:ext cx="8964488" cy="1008112"/>
          </a:xfrm>
          <a:prstGeom prst="rect">
            <a:avLst/>
          </a:prstGeom>
        </p:spPr>
        <p:txBody>
          <a:bodyPr vert="horz" lIns="0" tIns="0" rIns="0" bIns="0" rtlCol="0" anchor="t"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3200" b="0" i="0" u="none" strike="noStrike" kern="1200" cap="none" spc="0" normalizeH="0" baseline="0" noProof="0" dirty="0" smtClean="0">
                <a:ln>
                  <a:noFill/>
                </a:ln>
                <a:solidFill>
                  <a:schemeClr val="bg1"/>
                </a:solidFill>
                <a:effectLst/>
                <a:uLnTx/>
                <a:uFillTx/>
                <a:latin typeface="Verdana" pitchFamily="34" charset="0"/>
                <a:ea typeface="+mj-ea"/>
                <a:cs typeface="+mj-cs"/>
              </a:rPr>
              <a:t>Start with what the models say...</a:t>
            </a:r>
          </a:p>
        </p:txBody>
      </p:sp>
      <p:pic>
        <p:nvPicPr>
          <p:cNvPr id="7" name="Picture 6" descr="Future Climate results - scatterplot.png"/>
          <p:cNvPicPr>
            <a:picLocks noChangeAspect="1"/>
          </p:cNvPicPr>
          <p:nvPr/>
        </p:nvPicPr>
        <p:blipFill>
          <a:blip r:embed="rId3" cstate="print"/>
          <a:stretch>
            <a:fillRect/>
          </a:stretch>
        </p:blipFill>
        <p:spPr>
          <a:xfrm>
            <a:off x="1062037" y="932831"/>
            <a:ext cx="7019925" cy="5689009"/>
          </a:xfrm>
          <a:prstGeom prst="rect">
            <a:avLst/>
          </a:prstGeom>
          <a:ln>
            <a:solidFill>
              <a:schemeClr val="accent1"/>
            </a:solidFill>
          </a:ln>
        </p:spPr>
      </p:pic>
      <p:sp>
        <p:nvSpPr>
          <p:cNvPr id="4" name="Title 1"/>
          <p:cNvSpPr txBox="1">
            <a:spLocks/>
          </p:cNvSpPr>
          <p:nvPr/>
        </p:nvSpPr>
        <p:spPr>
          <a:xfrm>
            <a:off x="331912" y="341040"/>
            <a:ext cx="8964488" cy="1008112"/>
          </a:xfrm>
          <a:prstGeom prst="rect">
            <a:avLst/>
          </a:prstGeom>
        </p:spPr>
        <p:txBody>
          <a:bodyPr vert="horz" lIns="0" tIns="0" rIns="0" bIns="0" rtlCol="0" anchor="t"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3200" b="0" i="0" u="none" strike="noStrike" kern="1200" cap="none" spc="0" normalizeH="0" baseline="0" noProof="0" dirty="0" smtClean="0">
                <a:ln>
                  <a:noFill/>
                </a:ln>
                <a:solidFill>
                  <a:schemeClr val="accent1"/>
                </a:solidFill>
                <a:effectLst/>
                <a:uLnTx/>
                <a:uFillTx/>
                <a:latin typeface="Verdana" pitchFamily="34" charset="0"/>
                <a:ea typeface="+mj-ea"/>
                <a:cs typeface="+mj-cs"/>
              </a:rPr>
              <a:t>An alternative approach</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Likelihood legend.png"/>
          <p:cNvPicPr>
            <a:picLocks noChangeAspect="1"/>
          </p:cNvPicPr>
          <p:nvPr/>
        </p:nvPicPr>
        <p:blipFill>
          <a:blip r:embed="rId3" cstate="print"/>
          <a:stretch>
            <a:fillRect/>
          </a:stretch>
        </p:blipFill>
        <p:spPr>
          <a:xfrm>
            <a:off x="43542" y="4471242"/>
            <a:ext cx="2081014" cy="1317758"/>
          </a:xfrm>
          <a:prstGeom prst="rect">
            <a:avLst/>
          </a:prstGeom>
          <a:ln>
            <a:noFill/>
          </a:ln>
          <a:effectLst>
            <a:outerShdw blurRad="292100" dist="139700" dir="2700000" algn="tl" rotWithShape="0">
              <a:srgbClr val="333333">
                <a:alpha val="65000"/>
              </a:srgbClr>
            </a:outerShdw>
          </a:effectLst>
        </p:spPr>
      </p:pic>
      <p:sp>
        <p:nvSpPr>
          <p:cNvPr id="24" name="Rectangle 2"/>
          <p:cNvSpPr>
            <a:spLocks noGrp="1"/>
          </p:cNvSpPr>
          <p:nvPr>
            <p:ph type="title"/>
          </p:nvPr>
        </p:nvSpPr>
        <p:spPr>
          <a:xfrm>
            <a:off x="0" y="0"/>
            <a:ext cx="9143999" cy="1160748"/>
          </a:xfrm>
        </p:spPr>
        <p:txBody>
          <a:bodyPr>
            <a:noAutofit/>
          </a:bodyPr>
          <a:lstStyle/>
          <a:p>
            <a:pPr algn="ctr"/>
            <a:r>
              <a:rPr lang="en-AU" sz="3200" b="0" dirty="0" smtClean="0"/>
              <a:t>From Scatter-plot to Matrix</a:t>
            </a:r>
          </a:p>
        </p:txBody>
      </p:sp>
      <p:pic>
        <p:nvPicPr>
          <p:cNvPr id="5" name="Picture 4" descr="Simple matrix mock-up - consensus by GCM only - cropped.png"/>
          <p:cNvPicPr>
            <a:picLocks noChangeAspect="1"/>
          </p:cNvPicPr>
          <p:nvPr/>
        </p:nvPicPr>
        <p:blipFill>
          <a:blip r:embed="rId4" cstate="print"/>
          <a:stretch>
            <a:fillRect/>
          </a:stretch>
        </p:blipFill>
        <p:spPr>
          <a:xfrm>
            <a:off x="2182612" y="1321693"/>
            <a:ext cx="6804000" cy="445151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p:cNvSpPr>
            <a:spLocks noGrp="1"/>
          </p:cNvSpPr>
          <p:nvPr>
            <p:ph type="title"/>
          </p:nvPr>
        </p:nvSpPr>
        <p:spPr>
          <a:xfrm>
            <a:off x="0" y="0"/>
            <a:ext cx="9143999" cy="1160748"/>
          </a:xfrm>
        </p:spPr>
        <p:txBody>
          <a:bodyPr>
            <a:noAutofit/>
          </a:bodyPr>
          <a:lstStyle/>
          <a:p>
            <a:pPr algn="ctr"/>
            <a:r>
              <a:rPr lang="en-AU" sz="3200" b="0" dirty="0" smtClean="0"/>
              <a:t>‘Climate Futures’ approach</a:t>
            </a:r>
          </a:p>
        </p:txBody>
      </p:sp>
      <p:sp>
        <p:nvSpPr>
          <p:cNvPr id="12" name="Content Placeholder 2"/>
          <p:cNvSpPr>
            <a:spLocks noGrp="1"/>
          </p:cNvSpPr>
          <p:nvPr>
            <p:ph idx="4294967295"/>
          </p:nvPr>
        </p:nvSpPr>
        <p:spPr>
          <a:xfrm>
            <a:off x="619425" y="1412776"/>
            <a:ext cx="7841007" cy="4752528"/>
          </a:xfrm>
          <a:prstGeom prst="rect">
            <a:avLst/>
          </a:prstGeom>
        </p:spPr>
        <p:txBody>
          <a:bodyPr>
            <a:noAutofit/>
          </a:bodyPr>
          <a:lstStyle/>
          <a:p>
            <a:pPr>
              <a:lnSpc>
                <a:spcPct val="90000"/>
              </a:lnSpc>
            </a:pPr>
            <a:r>
              <a:rPr lang="en-AU" sz="2600" dirty="0" smtClean="0"/>
              <a:t>Work with the decision-makers, identify:</a:t>
            </a:r>
          </a:p>
          <a:p>
            <a:pPr>
              <a:lnSpc>
                <a:spcPct val="90000"/>
              </a:lnSpc>
            </a:pPr>
            <a:r>
              <a:rPr lang="en-AU" sz="2600" dirty="0" smtClean="0"/>
              <a:t>Current sensitivity (what climate variables impact on the suitability of infrastructure):</a:t>
            </a:r>
          </a:p>
          <a:p>
            <a:r>
              <a:rPr lang="en-AU" sz="2600" dirty="0" smtClean="0"/>
              <a:t>Key Cases</a:t>
            </a:r>
          </a:p>
          <a:p>
            <a:pPr lvl="1"/>
            <a:r>
              <a:rPr lang="en-AU" sz="2400" dirty="0" smtClean="0"/>
              <a:t>Best: future with highest rainfall and least evaporation</a:t>
            </a:r>
          </a:p>
          <a:p>
            <a:pPr lvl="1"/>
            <a:r>
              <a:rPr lang="en-AU" sz="2400" dirty="0" smtClean="0"/>
              <a:t>Worst: future with lowest rainfall and highest evaporation</a:t>
            </a:r>
          </a:p>
          <a:p>
            <a:pPr lvl="1"/>
            <a:r>
              <a:rPr lang="en-AU" sz="2400" dirty="0" smtClean="0"/>
              <a:t>Maximum Consensus (if possible) or Mid-range</a:t>
            </a:r>
          </a:p>
          <a:p>
            <a:r>
              <a:rPr lang="en-AU" sz="2600" dirty="0" smtClean="0"/>
              <a:t>Use Representative Model Wizard to identify models to appropriately represent each Key Case</a:t>
            </a:r>
          </a:p>
          <a:p>
            <a:r>
              <a:rPr lang="en-AU" sz="2600" dirty="0" smtClean="0"/>
              <a:t>Draw on existing information on model skill</a:t>
            </a:r>
          </a:p>
        </p:txBody>
      </p:sp>
    </p:spTree>
    <p:extLst>
      <p:ext uri="{BB962C8B-B14F-4D97-AF65-F5344CB8AC3E}">
        <p14:creationId xmlns:p14="http://schemas.microsoft.com/office/powerpoint/2010/main" val="18612824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fade">
                                      <p:cBhvr>
                                        <p:cTn id="22" dur="50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fade">
                                      <p:cBhvr>
                                        <p:cTn id="27" dur="500"/>
                                        <p:tgtEl>
                                          <p:spTgt spid="1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xEl>
                                              <p:pRg st="5" end="5"/>
                                            </p:txEl>
                                          </p:spTgt>
                                        </p:tgtEl>
                                        <p:attrNameLst>
                                          <p:attrName>style.visibility</p:attrName>
                                        </p:attrNameLst>
                                      </p:cBhvr>
                                      <p:to>
                                        <p:strVal val="visible"/>
                                      </p:to>
                                    </p:set>
                                    <p:animEffect transition="in" filter="fade">
                                      <p:cBhvr>
                                        <p:cTn id="32" dur="500"/>
                                        <p:tgtEl>
                                          <p:spTgt spid="1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xEl>
                                              <p:pRg st="6" end="6"/>
                                            </p:txEl>
                                          </p:spTgt>
                                        </p:tgtEl>
                                        <p:attrNameLst>
                                          <p:attrName>style.visibility</p:attrName>
                                        </p:attrNameLst>
                                      </p:cBhvr>
                                      <p:to>
                                        <p:strVal val="visible"/>
                                      </p:to>
                                    </p:set>
                                    <p:animEffect transition="in" filter="fade">
                                      <p:cBhvr>
                                        <p:cTn id="37" dur="500"/>
                                        <p:tgtEl>
                                          <p:spTgt spid="1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
                                            <p:txEl>
                                              <p:pRg st="7" end="7"/>
                                            </p:txEl>
                                          </p:spTgt>
                                        </p:tgtEl>
                                        <p:attrNameLst>
                                          <p:attrName>style.visibility</p:attrName>
                                        </p:attrNameLst>
                                      </p:cBhvr>
                                      <p:to>
                                        <p:strVal val="visible"/>
                                      </p:to>
                                    </p:set>
                                    <p:animEffect transition="in" filter="fade">
                                      <p:cBhvr>
                                        <p:cTn id="42" dur="500"/>
                                        <p:tgtEl>
                                          <p:spTgt spid="1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Likelihood legend.png"/>
          <p:cNvPicPr>
            <a:picLocks noChangeAspect="1"/>
          </p:cNvPicPr>
          <p:nvPr/>
        </p:nvPicPr>
        <p:blipFill>
          <a:blip r:embed="rId3" cstate="print"/>
          <a:stretch>
            <a:fillRect/>
          </a:stretch>
        </p:blipFill>
        <p:spPr>
          <a:xfrm>
            <a:off x="43542" y="4471242"/>
            <a:ext cx="2081014" cy="1317758"/>
          </a:xfrm>
          <a:prstGeom prst="rect">
            <a:avLst/>
          </a:prstGeom>
          <a:ln>
            <a:noFill/>
          </a:ln>
          <a:effectLst>
            <a:outerShdw blurRad="292100" dist="139700" dir="2700000" algn="tl" rotWithShape="0">
              <a:srgbClr val="333333">
                <a:alpha val="65000"/>
              </a:srgbClr>
            </a:outerShdw>
          </a:effectLst>
        </p:spPr>
      </p:pic>
      <p:sp>
        <p:nvSpPr>
          <p:cNvPr id="24" name="Rectangle 2"/>
          <p:cNvSpPr>
            <a:spLocks noGrp="1"/>
          </p:cNvSpPr>
          <p:nvPr>
            <p:ph type="title"/>
          </p:nvPr>
        </p:nvSpPr>
        <p:spPr>
          <a:xfrm>
            <a:off x="0" y="0"/>
            <a:ext cx="9143999" cy="1160748"/>
          </a:xfrm>
        </p:spPr>
        <p:txBody>
          <a:bodyPr>
            <a:noAutofit/>
          </a:bodyPr>
          <a:lstStyle/>
          <a:p>
            <a:pPr algn="ctr"/>
            <a:r>
              <a:rPr lang="en-AU" sz="3200" b="0" dirty="0" smtClean="0"/>
              <a:t>Key Cases</a:t>
            </a:r>
          </a:p>
        </p:txBody>
      </p:sp>
      <p:pic>
        <p:nvPicPr>
          <p:cNvPr id="5" name="Picture 4" descr="Simple matrix mock-up - consensus by GCM only - cropped.png"/>
          <p:cNvPicPr>
            <a:picLocks noChangeAspect="1"/>
          </p:cNvPicPr>
          <p:nvPr/>
        </p:nvPicPr>
        <p:blipFill>
          <a:blip r:embed="rId4" cstate="print"/>
          <a:stretch>
            <a:fillRect/>
          </a:stretch>
        </p:blipFill>
        <p:spPr>
          <a:xfrm>
            <a:off x="2182612" y="1321693"/>
            <a:ext cx="6804000" cy="4451512"/>
          </a:xfrm>
          <a:prstGeom prst="rect">
            <a:avLst/>
          </a:prstGeom>
          <a:ln>
            <a:noFill/>
          </a:ln>
          <a:effectLst>
            <a:outerShdw blurRad="292100" dist="139700" dir="2700000" algn="tl" rotWithShape="0">
              <a:srgbClr val="333333">
                <a:alpha val="65000"/>
              </a:srgbClr>
            </a:outerShdw>
          </a:effectLst>
        </p:spPr>
      </p:pic>
      <p:sp>
        <p:nvSpPr>
          <p:cNvPr id="8" name="Oval 7"/>
          <p:cNvSpPr/>
          <p:nvPr/>
        </p:nvSpPr>
        <p:spPr>
          <a:xfrm>
            <a:off x="6570501" y="3299901"/>
            <a:ext cx="1480456" cy="812800"/>
          </a:xfrm>
          <a:prstGeom prst="ellipse">
            <a:avLst/>
          </a:prstGeom>
          <a:noFill/>
          <a:ln w="28575">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7" name="TextBox 6"/>
          <p:cNvSpPr txBox="1"/>
          <p:nvPr/>
        </p:nvSpPr>
        <p:spPr>
          <a:xfrm>
            <a:off x="6228184" y="3392996"/>
            <a:ext cx="2137559" cy="646331"/>
          </a:xfrm>
          <a:prstGeom prst="rect">
            <a:avLst/>
          </a:prstGeom>
          <a:noFill/>
        </p:spPr>
        <p:txBody>
          <a:bodyPr wrap="square" rtlCol="0">
            <a:spAutoFit/>
          </a:bodyPr>
          <a:lstStyle/>
          <a:p>
            <a:pPr algn="ctr"/>
            <a:r>
              <a:rPr lang="en-AU" b="1" dirty="0" smtClean="0">
                <a:solidFill>
                  <a:srgbClr val="0000FF"/>
                </a:solidFill>
              </a:rPr>
              <a:t>‘Maximum Consensus’</a:t>
            </a:r>
            <a:endParaRPr lang="en-AU" b="1" dirty="0">
              <a:solidFill>
                <a:srgbClr val="0000FF"/>
              </a:solidFill>
            </a:endParaRPr>
          </a:p>
        </p:txBody>
      </p:sp>
      <p:sp>
        <p:nvSpPr>
          <p:cNvPr id="9" name="TextBox 8"/>
          <p:cNvSpPr txBox="1"/>
          <p:nvPr/>
        </p:nvSpPr>
        <p:spPr>
          <a:xfrm>
            <a:off x="6260192" y="1806334"/>
            <a:ext cx="2101073" cy="369332"/>
          </a:xfrm>
          <a:prstGeom prst="rect">
            <a:avLst/>
          </a:prstGeom>
          <a:noFill/>
        </p:spPr>
        <p:txBody>
          <a:bodyPr wrap="square" rtlCol="0">
            <a:spAutoFit/>
          </a:bodyPr>
          <a:lstStyle/>
          <a:p>
            <a:pPr algn="ctr"/>
            <a:r>
              <a:rPr lang="en-AU" b="1" dirty="0" smtClean="0">
                <a:solidFill>
                  <a:srgbClr val="00B050"/>
                </a:solidFill>
              </a:rPr>
              <a:t>Best case</a:t>
            </a:r>
            <a:endParaRPr lang="en-AU" b="1" dirty="0">
              <a:solidFill>
                <a:srgbClr val="00B050"/>
              </a:solidFill>
            </a:endParaRPr>
          </a:p>
        </p:txBody>
      </p:sp>
      <p:sp>
        <p:nvSpPr>
          <p:cNvPr id="10" name="TextBox 9"/>
          <p:cNvSpPr txBox="1"/>
          <p:nvPr/>
        </p:nvSpPr>
        <p:spPr>
          <a:xfrm>
            <a:off x="6398510" y="5101389"/>
            <a:ext cx="1889759" cy="369332"/>
          </a:xfrm>
          <a:prstGeom prst="rect">
            <a:avLst/>
          </a:prstGeom>
          <a:noFill/>
        </p:spPr>
        <p:txBody>
          <a:bodyPr wrap="square" rtlCol="0">
            <a:spAutoFit/>
          </a:bodyPr>
          <a:lstStyle/>
          <a:p>
            <a:pPr algn="ctr"/>
            <a:r>
              <a:rPr lang="en-AU" b="1" dirty="0" smtClean="0">
                <a:solidFill>
                  <a:srgbClr val="FF0000"/>
                </a:solidFill>
              </a:rPr>
              <a:t>Worst case</a:t>
            </a:r>
            <a:endParaRPr lang="en-AU" b="1" dirty="0">
              <a:solidFill>
                <a:srgbClr val="FF0000"/>
              </a:solidFill>
            </a:endParaRPr>
          </a:p>
        </p:txBody>
      </p:sp>
      <p:sp>
        <p:nvSpPr>
          <p:cNvPr id="13" name="TextBox 12"/>
          <p:cNvSpPr txBox="1"/>
          <p:nvPr/>
        </p:nvSpPr>
        <p:spPr>
          <a:xfrm>
            <a:off x="5991753" y="2308163"/>
            <a:ext cx="661305" cy="1015663"/>
          </a:xfrm>
          <a:prstGeom prst="rect">
            <a:avLst/>
          </a:prstGeom>
          <a:noFill/>
        </p:spPr>
        <p:txBody>
          <a:bodyPr wrap="square" rtlCol="0">
            <a:spAutoFit/>
          </a:bodyPr>
          <a:lstStyle/>
          <a:p>
            <a:r>
              <a:rPr lang="en-AU" sz="6000" dirty="0" smtClean="0">
                <a:solidFill>
                  <a:srgbClr val="FF0000"/>
                </a:solidFill>
                <a:sym typeface="Wingdings"/>
              </a:rPr>
              <a:t></a:t>
            </a:r>
            <a:endParaRPr lang="en-AU" sz="2000" dirty="0">
              <a:solidFill>
                <a:srgbClr val="FF0000"/>
              </a:solidFill>
            </a:endParaRPr>
          </a:p>
        </p:txBody>
      </p:sp>
      <p:sp>
        <p:nvSpPr>
          <p:cNvPr id="14" name="TextBox 13"/>
          <p:cNvSpPr txBox="1"/>
          <p:nvPr/>
        </p:nvSpPr>
        <p:spPr>
          <a:xfrm>
            <a:off x="7012738" y="2331167"/>
            <a:ext cx="661305" cy="1015663"/>
          </a:xfrm>
          <a:prstGeom prst="rect">
            <a:avLst/>
          </a:prstGeom>
          <a:noFill/>
        </p:spPr>
        <p:txBody>
          <a:bodyPr wrap="square" rtlCol="0">
            <a:spAutoFit/>
          </a:bodyPr>
          <a:lstStyle/>
          <a:p>
            <a:r>
              <a:rPr lang="en-AU" sz="6000" dirty="0" smtClean="0">
                <a:solidFill>
                  <a:srgbClr val="FF0000"/>
                </a:solidFill>
                <a:sym typeface="Wingdings"/>
              </a:rPr>
              <a:t></a:t>
            </a:r>
            <a:endParaRPr lang="en-AU" sz="2000" dirty="0">
              <a:solidFill>
                <a:srgbClr val="FF0000"/>
              </a:solidFill>
            </a:endParaRPr>
          </a:p>
        </p:txBody>
      </p:sp>
      <p:sp>
        <p:nvSpPr>
          <p:cNvPr id="15" name="TextBox 14"/>
          <p:cNvSpPr txBox="1"/>
          <p:nvPr/>
        </p:nvSpPr>
        <p:spPr>
          <a:xfrm>
            <a:off x="8047812" y="3208329"/>
            <a:ext cx="661305" cy="1015663"/>
          </a:xfrm>
          <a:prstGeom prst="rect">
            <a:avLst/>
          </a:prstGeom>
          <a:noFill/>
        </p:spPr>
        <p:txBody>
          <a:bodyPr wrap="square" rtlCol="0">
            <a:spAutoFit/>
          </a:bodyPr>
          <a:lstStyle/>
          <a:p>
            <a:r>
              <a:rPr lang="en-AU" sz="6000" dirty="0" smtClean="0">
                <a:solidFill>
                  <a:srgbClr val="FF0000"/>
                </a:solidFill>
                <a:sym typeface="Wingdings"/>
              </a:rPr>
              <a:t></a:t>
            </a:r>
            <a:endParaRPr lang="en-AU" sz="2000" dirty="0">
              <a:solidFill>
                <a:srgbClr val="FF0000"/>
              </a:solidFill>
            </a:endParaRPr>
          </a:p>
        </p:txBody>
      </p:sp>
      <p:sp>
        <p:nvSpPr>
          <p:cNvPr id="16" name="TextBox 15"/>
          <p:cNvSpPr txBox="1"/>
          <p:nvPr/>
        </p:nvSpPr>
        <p:spPr>
          <a:xfrm>
            <a:off x="5962345" y="4062957"/>
            <a:ext cx="661305" cy="1015663"/>
          </a:xfrm>
          <a:prstGeom prst="rect">
            <a:avLst/>
          </a:prstGeom>
          <a:noFill/>
        </p:spPr>
        <p:txBody>
          <a:bodyPr wrap="square" rtlCol="0">
            <a:spAutoFit/>
          </a:bodyPr>
          <a:lstStyle/>
          <a:p>
            <a:r>
              <a:rPr lang="en-AU" sz="6000" dirty="0" smtClean="0">
                <a:solidFill>
                  <a:srgbClr val="FF0000"/>
                </a:solidFill>
                <a:sym typeface="Wingdings"/>
              </a:rPr>
              <a:t></a:t>
            </a:r>
            <a:endParaRPr lang="en-AU" sz="2000" dirty="0">
              <a:solidFill>
                <a:srgbClr val="FF0000"/>
              </a:solidFill>
            </a:endParaRPr>
          </a:p>
        </p:txBody>
      </p:sp>
      <p:sp>
        <p:nvSpPr>
          <p:cNvPr id="17" name="TextBox 16"/>
          <p:cNvSpPr txBox="1"/>
          <p:nvPr/>
        </p:nvSpPr>
        <p:spPr>
          <a:xfrm>
            <a:off x="6997274" y="4114458"/>
            <a:ext cx="661305" cy="1015663"/>
          </a:xfrm>
          <a:prstGeom prst="rect">
            <a:avLst/>
          </a:prstGeom>
          <a:noFill/>
        </p:spPr>
        <p:txBody>
          <a:bodyPr wrap="square" rtlCol="0">
            <a:spAutoFit/>
          </a:bodyPr>
          <a:lstStyle/>
          <a:p>
            <a:r>
              <a:rPr lang="en-AU" sz="6000" dirty="0" smtClean="0">
                <a:solidFill>
                  <a:srgbClr val="FF0000"/>
                </a:solidFill>
                <a:sym typeface="Wingdings"/>
              </a:rPr>
              <a:t></a:t>
            </a:r>
            <a:endParaRPr lang="en-AU" sz="2000" dirty="0">
              <a:solidFill>
                <a:srgbClr val="FF0000"/>
              </a:solidFill>
            </a:endParaRPr>
          </a:p>
        </p:txBody>
      </p:sp>
      <p:sp>
        <p:nvSpPr>
          <p:cNvPr id="18" name="TextBox 17"/>
          <p:cNvSpPr txBox="1"/>
          <p:nvPr/>
        </p:nvSpPr>
        <p:spPr>
          <a:xfrm>
            <a:off x="5860938" y="3185560"/>
            <a:ext cx="661305" cy="1015663"/>
          </a:xfrm>
          <a:prstGeom prst="rect">
            <a:avLst/>
          </a:prstGeom>
          <a:noFill/>
        </p:spPr>
        <p:txBody>
          <a:bodyPr wrap="square" rtlCol="0">
            <a:spAutoFit/>
          </a:bodyPr>
          <a:lstStyle/>
          <a:p>
            <a:r>
              <a:rPr lang="en-AU" sz="6000" dirty="0" smtClean="0">
                <a:solidFill>
                  <a:srgbClr val="FF0000"/>
                </a:solidFill>
                <a:sym typeface="Wingdings"/>
              </a:rPr>
              <a:t></a:t>
            </a:r>
            <a:endParaRPr lang="en-AU" sz="2000" dirty="0">
              <a:solidFill>
                <a:srgbClr val="FF0000"/>
              </a:solidFill>
            </a:endParaRPr>
          </a:p>
        </p:txBody>
      </p:sp>
      <p:pic>
        <p:nvPicPr>
          <p:cNvPr id="19" name="Picture 18" descr="Model selection MaxConsensus CF Matrix SSWFe 2070 rcp8.5 annual - cropped.jpg"/>
          <p:cNvPicPr>
            <a:picLocks noChangeAspect="1"/>
          </p:cNvPicPr>
          <p:nvPr/>
        </p:nvPicPr>
        <p:blipFill>
          <a:blip r:embed="rId5" cstate="print"/>
          <a:stretch>
            <a:fillRect/>
          </a:stretch>
        </p:blipFill>
        <p:spPr>
          <a:xfrm>
            <a:off x="3001219" y="155789"/>
            <a:ext cx="4104000" cy="6474414"/>
          </a:xfrm>
          <a:prstGeom prst="rect">
            <a:avLst/>
          </a:prstGeom>
        </p:spPr>
      </p:pic>
      <p:sp>
        <p:nvSpPr>
          <p:cNvPr id="20" name="Oval 112"/>
          <p:cNvSpPr>
            <a:spLocks noChangeArrowheads="1"/>
          </p:cNvSpPr>
          <p:nvPr/>
        </p:nvSpPr>
        <p:spPr bwMode="auto">
          <a:xfrm>
            <a:off x="2717267" y="3933056"/>
            <a:ext cx="2538809" cy="360040"/>
          </a:xfrm>
          <a:prstGeom prst="ellipse">
            <a:avLst/>
          </a:prstGeom>
          <a:noFill/>
          <a:ln w="38100">
            <a:solidFill>
              <a:srgbClr val="0000FF"/>
            </a:solidFill>
            <a:round/>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up)">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imple matrix mock-up - consensus by GCM only - cropped.png"/>
          <p:cNvPicPr>
            <a:picLocks noChangeAspect="1"/>
          </p:cNvPicPr>
          <p:nvPr/>
        </p:nvPicPr>
        <p:blipFill>
          <a:blip r:embed="rId3" cstate="print"/>
          <a:stretch>
            <a:fillRect/>
          </a:stretch>
        </p:blipFill>
        <p:spPr>
          <a:xfrm>
            <a:off x="2182612" y="1321693"/>
            <a:ext cx="6804000" cy="4451512"/>
          </a:xfrm>
          <a:prstGeom prst="rect">
            <a:avLst/>
          </a:prstGeom>
          <a:ln>
            <a:noFill/>
          </a:ln>
          <a:effectLst>
            <a:outerShdw blurRad="292100" dist="139700" dir="2700000" algn="tl" rotWithShape="0">
              <a:srgbClr val="333333">
                <a:alpha val="65000"/>
              </a:srgbClr>
            </a:outerShdw>
          </a:effectLst>
        </p:spPr>
      </p:pic>
      <p:sp>
        <p:nvSpPr>
          <p:cNvPr id="7" name="Oval 6"/>
          <p:cNvSpPr/>
          <p:nvPr/>
        </p:nvSpPr>
        <p:spPr>
          <a:xfrm>
            <a:off x="6649837" y="4946835"/>
            <a:ext cx="1480456" cy="81280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pic>
        <p:nvPicPr>
          <p:cNvPr id="11" name="Picture 10" descr="Likelihood legend.png"/>
          <p:cNvPicPr>
            <a:picLocks noChangeAspect="1"/>
          </p:cNvPicPr>
          <p:nvPr/>
        </p:nvPicPr>
        <p:blipFill>
          <a:blip r:embed="rId4" cstate="print"/>
          <a:stretch>
            <a:fillRect/>
          </a:stretch>
        </p:blipFill>
        <p:spPr>
          <a:xfrm>
            <a:off x="43542" y="4471242"/>
            <a:ext cx="2081014" cy="1317758"/>
          </a:xfrm>
          <a:prstGeom prst="rect">
            <a:avLst/>
          </a:prstGeom>
          <a:ln>
            <a:noFill/>
          </a:ln>
          <a:effectLst>
            <a:outerShdw blurRad="292100" dist="139700" dir="2700000" algn="tl" rotWithShape="0">
              <a:srgbClr val="333333">
                <a:alpha val="65000"/>
              </a:srgbClr>
            </a:outerShdw>
          </a:effectLst>
        </p:spPr>
      </p:pic>
      <p:sp>
        <p:nvSpPr>
          <p:cNvPr id="24" name="Rectangle 2"/>
          <p:cNvSpPr>
            <a:spLocks noGrp="1"/>
          </p:cNvSpPr>
          <p:nvPr>
            <p:ph type="title"/>
          </p:nvPr>
        </p:nvSpPr>
        <p:spPr>
          <a:xfrm>
            <a:off x="0" y="0"/>
            <a:ext cx="9143999" cy="1160748"/>
          </a:xfrm>
        </p:spPr>
        <p:txBody>
          <a:bodyPr>
            <a:noAutofit/>
          </a:bodyPr>
          <a:lstStyle/>
          <a:p>
            <a:pPr algn="ctr"/>
            <a:r>
              <a:rPr lang="en-AU" sz="3200" b="0" dirty="0" smtClean="0"/>
              <a:t>From Scatter-plot to Matrix</a:t>
            </a:r>
          </a:p>
        </p:txBody>
      </p:sp>
      <p:pic>
        <p:nvPicPr>
          <p:cNvPr id="6" name="Picture 5" descr="Samoa Matrix part expanded GCM consensus 2070 rcp85 - cropped one cell.png"/>
          <p:cNvPicPr>
            <a:picLocks noChangeAspect="1"/>
          </p:cNvPicPr>
          <p:nvPr/>
        </p:nvPicPr>
        <p:blipFill>
          <a:blip r:embed="rId5" cstate="print"/>
          <a:stretch>
            <a:fillRect/>
          </a:stretch>
        </p:blipFill>
        <p:spPr>
          <a:xfrm>
            <a:off x="4655237" y="3286125"/>
            <a:ext cx="4467225" cy="3571875"/>
          </a:xfrm>
          <a:prstGeom prst="rect">
            <a:avLst/>
          </a:prstGeom>
          <a:ln w="28575">
            <a:solidFill>
              <a:schemeClr val="accent1"/>
            </a:solidFill>
          </a:ln>
        </p:spPr>
      </p:pic>
      <p:sp>
        <p:nvSpPr>
          <p:cNvPr id="8" name="Oval 7"/>
          <p:cNvSpPr/>
          <p:nvPr/>
        </p:nvSpPr>
        <p:spPr>
          <a:xfrm>
            <a:off x="5140353" y="4833156"/>
            <a:ext cx="1480456" cy="812800"/>
          </a:xfrm>
          <a:prstGeom prst="ellipse">
            <a:avLst/>
          </a:prstGeom>
          <a:noFill/>
          <a:ln w="28575">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1725429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2"/>
          <p:cNvSpPr txBox="1">
            <a:spLocks/>
          </p:cNvSpPr>
          <p:nvPr/>
        </p:nvSpPr>
        <p:spPr>
          <a:xfrm>
            <a:off x="791580" y="3897052"/>
            <a:ext cx="7560840" cy="360040"/>
          </a:xfrm>
          <a:prstGeom prst="rect">
            <a:avLst/>
          </a:prstGeom>
        </p:spPr>
        <p:txBody>
          <a:bodyPr>
            <a:noAutofit/>
          </a:bodyPr>
          <a:lstStyle>
            <a:lvl1pPr marL="0" indent="0" algn="ctr" defTabSz="914400" rtl="0" eaLnBrk="1" latinLnBrk="0" hangingPunct="1">
              <a:lnSpc>
                <a:spcPct val="100000"/>
              </a:lnSpc>
              <a:spcBef>
                <a:spcPts val="600"/>
              </a:spcBef>
              <a:buFont typeface="Arial" pitchFamily="34" charset="0"/>
              <a:buNone/>
              <a:defRPr sz="2200" b="1" kern="1200">
                <a:solidFill>
                  <a:schemeClr val="tx1"/>
                </a:solidFill>
                <a:latin typeface="+mn-lt"/>
                <a:ea typeface="+mn-ea"/>
                <a:cs typeface="+mn-cs"/>
              </a:defRPr>
            </a:lvl1pPr>
            <a:lvl2pPr marL="457200" indent="0" algn="ctr" defTabSz="914400" rtl="0" eaLnBrk="1" latinLnBrk="0" hangingPunct="1">
              <a:lnSpc>
                <a:spcPct val="90000"/>
              </a:lnSpc>
              <a:spcBef>
                <a:spcPts val="600"/>
              </a:spcBef>
              <a:buFont typeface="Calibri"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Font typeface="Calibri"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Font typeface="Calibri"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Font typeface="Calibri" pitchFamily="34" charset="0"/>
              <a:buNone/>
              <a:tabLst/>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AU" sz="2800" dirty="0" smtClean="0"/>
              <a:t>John Clarke, Tim Erwin</a:t>
            </a:r>
            <a:endParaRPr lang="en-AU" sz="2800" dirty="0"/>
          </a:p>
        </p:txBody>
      </p:sp>
      <p:grpSp>
        <p:nvGrpSpPr>
          <p:cNvPr id="18" name="Group 17"/>
          <p:cNvGrpSpPr/>
          <p:nvPr/>
        </p:nvGrpSpPr>
        <p:grpSpPr>
          <a:xfrm>
            <a:off x="9144000" y="517525"/>
            <a:ext cx="1588" cy="2690813"/>
            <a:chOff x="9144000" y="517525"/>
            <a:chExt cx="1588" cy="2690813"/>
          </a:xfrm>
        </p:grpSpPr>
        <p:sp>
          <p:nvSpPr>
            <p:cNvPr id="19" name="Line 23"/>
            <p:cNvSpPr>
              <a:spLocks noChangeShapeType="1"/>
            </p:cNvSpPr>
            <p:nvPr/>
          </p:nvSpPr>
          <p:spPr bwMode="auto">
            <a:xfrm>
              <a:off x="9144000" y="1847850"/>
              <a:ext cx="1588" cy="1588"/>
            </a:xfrm>
            <a:prstGeom prst="line">
              <a:avLst/>
            </a:prstGeom>
            <a:noFill/>
            <a:ln w="19050" cap="flat">
              <a:solidFill>
                <a:srgbClr val="231F20"/>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20" name="Line 26"/>
            <p:cNvSpPr>
              <a:spLocks noChangeShapeType="1"/>
            </p:cNvSpPr>
            <p:nvPr/>
          </p:nvSpPr>
          <p:spPr bwMode="auto">
            <a:xfrm>
              <a:off x="9144000" y="2898775"/>
              <a:ext cx="1588" cy="1588"/>
            </a:xfrm>
            <a:prstGeom prst="line">
              <a:avLst/>
            </a:prstGeom>
            <a:noFill/>
            <a:ln w="19050" cap="flat">
              <a:solidFill>
                <a:srgbClr val="231F20"/>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21" name="Line 28"/>
            <p:cNvSpPr>
              <a:spLocks noChangeShapeType="1"/>
            </p:cNvSpPr>
            <p:nvPr/>
          </p:nvSpPr>
          <p:spPr bwMode="auto">
            <a:xfrm>
              <a:off x="9144000" y="819150"/>
              <a:ext cx="1588" cy="1588"/>
            </a:xfrm>
            <a:prstGeom prst="line">
              <a:avLst/>
            </a:prstGeom>
            <a:noFill/>
            <a:ln w="19050" cap="flat">
              <a:solidFill>
                <a:srgbClr val="231F20"/>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22" name="Line 30"/>
            <p:cNvSpPr>
              <a:spLocks noChangeShapeType="1"/>
            </p:cNvSpPr>
            <p:nvPr/>
          </p:nvSpPr>
          <p:spPr bwMode="auto">
            <a:xfrm>
              <a:off x="9144000" y="3206750"/>
              <a:ext cx="1588" cy="1588"/>
            </a:xfrm>
            <a:prstGeom prst="line">
              <a:avLst/>
            </a:prstGeom>
            <a:noFill/>
            <a:ln w="19050" cap="flat">
              <a:solidFill>
                <a:srgbClr val="231F20"/>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23" name="Line 32"/>
            <p:cNvSpPr>
              <a:spLocks noChangeShapeType="1"/>
            </p:cNvSpPr>
            <p:nvPr/>
          </p:nvSpPr>
          <p:spPr bwMode="auto">
            <a:xfrm>
              <a:off x="9144000" y="669925"/>
              <a:ext cx="1588" cy="1588"/>
            </a:xfrm>
            <a:prstGeom prst="line">
              <a:avLst/>
            </a:prstGeom>
            <a:noFill/>
            <a:ln w="19050" cap="flat">
              <a:solidFill>
                <a:srgbClr val="231F20"/>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24" name="Line 34"/>
            <p:cNvSpPr>
              <a:spLocks noChangeShapeType="1"/>
            </p:cNvSpPr>
            <p:nvPr/>
          </p:nvSpPr>
          <p:spPr bwMode="auto">
            <a:xfrm>
              <a:off x="9144000" y="517525"/>
              <a:ext cx="1588" cy="1588"/>
            </a:xfrm>
            <a:prstGeom prst="line">
              <a:avLst/>
            </a:prstGeom>
            <a:noFill/>
            <a:ln w="19050" cap="flat">
              <a:solidFill>
                <a:srgbClr val="231F20"/>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25" name="Line 36"/>
            <p:cNvSpPr>
              <a:spLocks noChangeShapeType="1"/>
            </p:cNvSpPr>
            <p:nvPr/>
          </p:nvSpPr>
          <p:spPr bwMode="auto">
            <a:xfrm>
              <a:off x="9144000" y="581025"/>
              <a:ext cx="1588" cy="1588"/>
            </a:xfrm>
            <a:prstGeom prst="line">
              <a:avLst/>
            </a:prstGeom>
            <a:noFill/>
            <a:ln w="19050" cap="flat">
              <a:solidFill>
                <a:srgbClr val="231F20"/>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a:p>
          </p:txBody>
        </p:sp>
      </p:grpSp>
      <p:sp>
        <p:nvSpPr>
          <p:cNvPr id="26" name="Subtitle 2"/>
          <p:cNvSpPr txBox="1">
            <a:spLocks/>
          </p:cNvSpPr>
          <p:nvPr/>
        </p:nvSpPr>
        <p:spPr>
          <a:xfrm>
            <a:off x="791580" y="2384884"/>
            <a:ext cx="7560840" cy="1080120"/>
          </a:xfrm>
          <a:prstGeom prst="rect">
            <a:avLst/>
          </a:prstGeom>
        </p:spPr>
        <p:txBody>
          <a:bodyPr vert="horz" lIns="0" tIns="0" rIns="0" bIns="0" rtlCol="0">
            <a:noAutofit/>
          </a:bodyPr>
          <a:lstStyle>
            <a:lvl1pPr marL="0" indent="0" algn="ctr" defTabSz="914400" rtl="0" eaLnBrk="1" latinLnBrk="0" hangingPunct="1">
              <a:lnSpc>
                <a:spcPct val="100000"/>
              </a:lnSpc>
              <a:spcBef>
                <a:spcPts val="600"/>
              </a:spcBef>
              <a:buFont typeface="Arial" pitchFamily="34" charset="0"/>
              <a:buNone/>
              <a:defRPr sz="2200" b="1" kern="1200">
                <a:solidFill>
                  <a:schemeClr val="bg1"/>
                </a:solidFill>
                <a:latin typeface="+mn-lt"/>
                <a:ea typeface="+mn-ea"/>
                <a:cs typeface="+mn-cs"/>
              </a:defRPr>
            </a:lvl1pPr>
            <a:lvl2pPr marL="457200" indent="0" algn="ctr" defTabSz="914400" rtl="0" eaLnBrk="1" latinLnBrk="0" hangingPunct="1">
              <a:lnSpc>
                <a:spcPct val="90000"/>
              </a:lnSpc>
              <a:spcBef>
                <a:spcPts val="600"/>
              </a:spcBef>
              <a:buFont typeface="Calibri"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Font typeface="Calibri"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Font typeface="Calibri"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Font typeface="Calibri" pitchFamily="34" charset="0"/>
              <a:buNone/>
              <a:tabLst/>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AU" sz="3600" dirty="0" smtClean="0">
                <a:solidFill>
                  <a:schemeClr val="tx1"/>
                </a:solidFill>
              </a:rPr>
              <a:t>Introduction to the </a:t>
            </a:r>
          </a:p>
          <a:p>
            <a:r>
              <a:rPr lang="en-AU" sz="3600" i="1" dirty="0" smtClean="0">
                <a:solidFill>
                  <a:schemeClr val="tx1"/>
                </a:solidFill>
              </a:rPr>
              <a:t>Climate Futures Framework</a:t>
            </a:r>
            <a:endParaRPr lang="en-AU" sz="3600" i="1" dirty="0">
              <a:solidFill>
                <a:schemeClr val="tx1"/>
              </a:solidFill>
            </a:endParaRPr>
          </a:p>
        </p:txBody>
      </p:sp>
    </p:spTree>
    <p:extLst>
      <p:ext uri="{BB962C8B-B14F-4D97-AF65-F5344CB8AC3E}">
        <p14:creationId xmlns:p14="http://schemas.microsoft.com/office/powerpoint/2010/main" val="3297625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a:xfrm>
            <a:off x="179512" y="188640"/>
            <a:ext cx="8237465" cy="954360"/>
          </a:xfrm>
        </p:spPr>
        <p:txBody>
          <a:bodyPr>
            <a:normAutofit/>
          </a:bodyPr>
          <a:lstStyle/>
          <a:p>
            <a:r>
              <a:rPr lang="en-AU" sz="3200" b="0" dirty="0" smtClean="0"/>
              <a:t>Using the results in an impact assessment</a:t>
            </a:r>
          </a:p>
        </p:txBody>
      </p:sp>
      <p:sp>
        <p:nvSpPr>
          <p:cNvPr id="28675" name="Content Placeholder 2"/>
          <p:cNvSpPr>
            <a:spLocks noGrp="1"/>
          </p:cNvSpPr>
          <p:nvPr>
            <p:ph idx="4294967295"/>
          </p:nvPr>
        </p:nvSpPr>
        <p:spPr>
          <a:xfrm>
            <a:off x="251520" y="3429000"/>
            <a:ext cx="8640960" cy="2664296"/>
          </a:xfrm>
          <a:prstGeom prst="rect">
            <a:avLst/>
          </a:prstGeom>
        </p:spPr>
        <p:txBody>
          <a:bodyPr>
            <a:noAutofit/>
          </a:bodyPr>
          <a:lstStyle/>
          <a:p>
            <a:pPr>
              <a:lnSpc>
                <a:spcPct val="90000"/>
              </a:lnSpc>
            </a:pPr>
            <a:r>
              <a:rPr lang="en-AU" dirty="0" smtClean="0"/>
              <a:t>Obtain required data from each model</a:t>
            </a:r>
          </a:p>
          <a:p>
            <a:pPr lvl="1"/>
            <a:r>
              <a:rPr lang="en-AU" dirty="0" smtClean="0"/>
              <a:t>From CCiA website (incl. GCM, downscaled, maps, GIS, time-series)</a:t>
            </a:r>
          </a:p>
          <a:p>
            <a:pPr lvl="1"/>
            <a:r>
              <a:rPr lang="en-AU" dirty="0" err="1" smtClean="0"/>
              <a:t>NARCliM</a:t>
            </a:r>
            <a:r>
              <a:rPr lang="en-AU" dirty="0" smtClean="0"/>
              <a:t>, Climate Futures Tasmania, Goyder Institute</a:t>
            </a:r>
          </a:p>
          <a:p>
            <a:pPr lvl="1"/>
            <a:r>
              <a:rPr lang="en-AU" dirty="0" smtClean="0"/>
              <a:t>Other sources (</a:t>
            </a:r>
            <a:r>
              <a:rPr lang="en-AU" i="1" dirty="0" smtClean="0"/>
              <a:t>e.g.</a:t>
            </a:r>
            <a:r>
              <a:rPr lang="en-AU" dirty="0" smtClean="0"/>
              <a:t> Tyndall Centre, CliMond)</a:t>
            </a:r>
          </a:p>
          <a:p>
            <a:pPr lvl="1"/>
            <a:r>
              <a:rPr lang="en-AU" dirty="0" smtClean="0"/>
              <a:t>Contact us</a:t>
            </a:r>
          </a:p>
          <a:p>
            <a:r>
              <a:rPr lang="en-AU" dirty="0" smtClean="0"/>
              <a:t>Run assessment for each model to evaluate each case</a:t>
            </a:r>
          </a:p>
          <a:p>
            <a:r>
              <a:rPr lang="en-AU" dirty="0" smtClean="0"/>
              <a:t>Use model consensus information to assist weighing up likelihoods of each case</a:t>
            </a:r>
          </a:p>
          <a:p>
            <a:pPr lvl="1"/>
            <a:endParaRPr lang="en-AU" dirty="0" smtClean="0"/>
          </a:p>
        </p:txBody>
      </p:sp>
      <p:graphicFrame>
        <p:nvGraphicFramePr>
          <p:cNvPr id="5" name="Content Placeholder 23"/>
          <p:cNvGraphicFramePr>
            <a:graphicFrameLocks/>
          </p:cNvGraphicFramePr>
          <p:nvPr/>
        </p:nvGraphicFramePr>
        <p:xfrm>
          <a:off x="251520" y="944724"/>
          <a:ext cx="7364412" cy="2291080"/>
        </p:xfrm>
        <a:graphic>
          <a:graphicData uri="http://schemas.openxmlformats.org/drawingml/2006/table">
            <a:tbl>
              <a:tblPr firstRow="1" bandRow="1">
                <a:tableStyleId>{5C22544A-7EE6-4342-B048-85BDC9FD1C3A}</a:tableStyleId>
              </a:tblPr>
              <a:tblGrid>
                <a:gridCol w="1841103"/>
                <a:gridCol w="1841103"/>
                <a:gridCol w="1841103"/>
                <a:gridCol w="1841103"/>
              </a:tblGrid>
              <a:tr h="370840">
                <a:tc>
                  <a:txBody>
                    <a:bodyPr/>
                    <a:lstStyle/>
                    <a:p>
                      <a:pPr algn="ctr"/>
                      <a:r>
                        <a:rPr lang="en-AU" dirty="0" smtClean="0"/>
                        <a:t>Case</a:t>
                      </a:r>
                      <a:endParaRPr lang="en-AU" dirty="0"/>
                    </a:p>
                  </a:txBody>
                  <a:tcPr anchor="ctr" anchorCtr="1"/>
                </a:tc>
                <a:tc>
                  <a:txBody>
                    <a:bodyPr/>
                    <a:lstStyle/>
                    <a:p>
                      <a:pPr algn="ctr"/>
                      <a:r>
                        <a:rPr lang="en-AU" dirty="0" smtClean="0"/>
                        <a:t>Climate Future</a:t>
                      </a:r>
                      <a:endParaRPr lang="en-AU" dirty="0"/>
                    </a:p>
                  </a:txBody>
                  <a:tcPr anchor="ctr" anchorCtr="1"/>
                </a:tc>
                <a:tc>
                  <a:txBody>
                    <a:bodyPr/>
                    <a:lstStyle/>
                    <a:p>
                      <a:pPr algn="ctr"/>
                      <a:r>
                        <a:rPr lang="en-AU" dirty="0" smtClean="0"/>
                        <a:t>Consensus</a:t>
                      </a:r>
                      <a:endParaRPr lang="en-AU" dirty="0"/>
                    </a:p>
                  </a:txBody>
                  <a:tcPr anchor="ctr" anchorCtr="1"/>
                </a:tc>
                <a:tc>
                  <a:txBody>
                    <a:bodyPr/>
                    <a:lstStyle/>
                    <a:p>
                      <a:pPr algn="ctr"/>
                      <a:r>
                        <a:rPr lang="en-AU" dirty="0" smtClean="0"/>
                        <a:t>Representative Model</a:t>
                      </a:r>
                      <a:endParaRPr lang="en-AU" dirty="0"/>
                    </a:p>
                  </a:txBody>
                  <a:tcPr anchor="ctr" anchorCtr="1"/>
                </a:tc>
              </a:tr>
              <a:tr h="370840">
                <a:tc>
                  <a:txBody>
                    <a:bodyPr/>
                    <a:lstStyle/>
                    <a:p>
                      <a:pPr algn="ctr"/>
                      <a:r>
                        <a:rPr lang="en-AU" dirty="0" smtClean="0"/>
                        <a:t>‘Best’</a:t>
                      </a:r>
                      <a:endParaRPr lang="en-AU" dirty="0"/>
                    </a:p>
                  </a:txBody>
                  <a:tcPr anchor="ctr" anchorCtr="1"/>
                </a:tc>
                <a:tc>
                  <a:txBody>
                    <a:bodyPr/>
                    <a:lstStyle/>
                    <a:p>
                      <a:pPr algn="ctr"/>
                      <a:r>
                        <a:rPr lang="en-AU" dirty="0" smtClean="0"/>
                        <a:t>Hotter, Wetter</a:t>
                      </a:r>
                      <a:endParaRPr lang="en-AU" dirty="0"/>
                    </a:p>
                  </a:txBody>
                  <a:tcPr anchor="ctr" anchorCtr="1"/>
                </a:tc>
                <a:tc>
                  <a:txBody>
                    <a:bodyPr/>
                    <a:lstStyle/>
                    <a:p>
                      <a:pPr algn="ctr"/>
                      <a:r>
                        <a:rPr lang="en-AU" dirty="0" smtClean="0"/>
                        <a:t>Very Low</a:t>
                      </a:r>
                      <a:endParaRPr lang="en-AU" dirty="0"/>
                    </a:p>
                  </a:txBody>
                  <a:tcPr anchor="ctr" anchorCtr="1"/>
                </a:tc>
                <a:tc>
                  <a:txBody>
                    <a:bodyPr/>
                    <a:lstStyle/>
                    <a:p>
                      <a:pPr algn="ctr"/>
                      <a:r>
                        <a:rPr lang="en-AU" dirty="0" smtClean="0"/>
                        <a:t>NorESM1-ME</a:t>
                      </a:r>
                      <a:endParaRPr lang="en-AU" dirty="0"/>
                    </a:p>
                  </a:txBody>
                  <a:tcPr anchor="ctr" anchorCtr="1"/>
                </a:tc>
              </a:tr>
              <a:tr h="370840">
                <a:tc>
                  <a:txBody>
                    <a:bodyPr/>
                    <a:lstStyle/>
                    <a:p>
                      <a:pPr algn="ctr"/>
                      <a:r>
                        <a:rPr lang="en-AU" dirty="0" smtClean="0"/>
                        <a:t>‘Worst’</a:t>
                      </a:r>
                      <a:endParaRPr lang="en-AU" dirty="0"/>
                    </a:p>
                  </a:txBody>
                  <a:tcPr anchor="ctr" anchorCtr="1"/>
                </a:tc>
                <a:tc>
                  <a:txBody>
                    <a:bodyPr/>
                    <a:lstStyle/>
                    <a:p>
                      <a:pPr algn="ctr"/>
                      <a:r>
                        <a:rPr lang="en-AU" dirty="0" smtClean="0"/>
                        <a:t>Much Hotter, Much Drier</a:t>
                      </a:r>
                      <a:endParaRPr lang="en-AU" dirty="0"/>
                    </a:p>
                  </a:txBody>
                  <a:tcPr anchor="ctr" anchorCtr="1"/>
                </a:tc>
                <a:tc>
                  <a:txBody>
                    <a:bodyPr/>
                    <a:lstStyle/>
                    <a:p>
                      <a:pPr algn="ctr"/>
                      <a:r>
                        <a:rPr lang="en-AU" dirty="0" smtClean="0"/>
                        <a:t>Low</a:t>
                      </a:r>
                      <a:endParaRPr lang="en-AU" dirty="0"/>
                    </a:p>
                  </a:txBody>
                  <a:tcPr anchor="ctr" anchorCtr="1"/>
                </a:tc>
                <a:tc>
                  <a:txBody>
                    <a:bodyPr/>
                    <a:lstStyle/>
                    <a:p>
                      <a:pPr algn="ctr"/>
                      <a:r>
                        <a:rPr lang="en-AU" dirty="0" smtClean="0"/>
                        <a:t>IPSL-CM5A-LR</a:t>
                      </a:r>
                      <a:endParaRPr lang="en-AU" dirty="0"/>
                    </a:p>
                  </a:txBody>
                  <a:tcPr anchor="ctr" anchorCtr="1"/>
                </a:tc>
              </a:tr>
              <a:tr h="370840">
                <a:tc>
                  <a:txBody>
                    <a:bodyPr/>
                    <a:lstStyle/>
                    <a:p>
                      <a:pPr algn="ctr"/>
                      <a:r>
                        <a:rPr lang="en-AU" dirty="0" smtClean="0"/>
                        <a:t>‘Maximum Consensus’</a:t>
                      </a:r>
                      <a:endParaRPr lang="en-AU" dirty="0"/>
                    </a:p>
                  </a:txBody>
                  <a:tcPr anchor="ctr" anchorCtr="1"/>
                </a:tc>
                <a:tc>
                  <a:txBody>
                    <a:bodyPr/>
                    <a:lstStyle/>
                    <a:p>
                      <a:pPr algn="ctr"/>
                      <a:r>
                        <a:rPr lang="en-AU" dirty="0" smtClean="0"/>
                        <a:t>Hotter, Much Drier</a:t>
                      </a:r>
                      <a:endParaRPr lang="en-AU" dirty="0"/>
                    </a:p>
                  </a:txBody>
                  <a:tcPr anchor="ctr" anchorCtr="1"/>
                </a:tc>
                <a:tc>
                  <a:txBody>
                    <a:bodyPr/>
                    <a:lstStyle/>
                    <a:p>
                      <a:pPr algn="ctr"/>
                      <a:r>
                        <a:rPr lang="en-AU" dirty="0" smtClean="0"/>
                        <a:t>Moderate</a:t>
                      </a:r>
                      <a:endParaRPr lang="en-AU" dirty="0"/>
                    </a:p>
                  </a:txBody>
                  <a:tcPr anchor="ctr" anchorCtr="1"/>
                </a:tc>
                <a:tc>
                  <a:txBody>
                    <a:bodyPr/>
                    <a:lstStyle/>
                    <a:p>
                      <a:pPr algn="ctr"/>
                      <a:r>
                        <a:rPr lang="en-AU" dirty="0" smtClean="0"/>
                        <a:t>HadGEM2-ES</a:t>
                      </a:r>
                      <a:endParaRPr lang="en-AU" dirty="0"/>
                    </a:p>
                  </a:txBody>
                  <a:tcPr anchor="ctr" anchorCtr="1"/>
                </a:tc>
              </a:tr>
            </a:tbl>
          </a:graphicData>
        </a:graphic>
      </p:graphicFrame>
      <p:sp>
        <p:nvSpPr>
          <p:cNvPr id="6" name="Oval 112"/>
          <p:cNvSpPr>
            <a:spLocks noChangeArrowheads="1"/>
          </p:cNvSpPr>
          <p:nvPr/>
        </p:nvSpPr>
        <p:spPr bwMode="auto">
          <a:xfrm>
            <a:off x="287524" y="944724"/>
            <a:ext cx="1800200" cy="2484276"/>
          </a:xfrm>
          <a:prstGeom prst="ellipse">
            <a:avLst/>
          </a:prstGeom>
          <a:noFill/>
          <a:ln w="38100">
            <a:solidFill>
              <a:srgbClr val="0000FF"/>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up)">
                                      <p:cBhvr>
                                        <p:cTn id="14"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8675">
                                            <p:txEl>
                                              <p:pRg st="0" end="0"/>
                                            </p:txEl>
                                          </p:spTgt>
                                        </p:tgtEl>
                                        <p:attrNameLst>
                                          <p:attrName>style.visibility</p:attrName>
                                        </p:attrNameLst>
                                      </p:cBhvr>
                                      <p:to>
                                        <p:strVal val="visible"/>
                                      </p:to>
                                    </p:set>
                                    <p:animEffect transition="in" filter="fade">
                                      <p:cBhvr>
                                        <p:cTn id="19" dur="500"/>
                                        <p:tgtEl>
                                          <p:spTgt spid="2867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8675">
                                            <p:txEl>
                                              <p:pRg st="1" end="1"/>
                                            </p:txEl>
                                          </p:spTgt>
                                        </p:tgtEl>
                                        <p:attrNameLst>
                                          <p:attrName>style.visibility</p:attrName>
                                        </p:attrNameLst>
                                      </p:cBhvr>
                                      <p:to>
                                        <p:strVal val="visible"/>
                                      </p:to>
                                    </p:set>
                                    <p:animEffect transition="in" filter="fade">
                                      <p:cBhvr>
                                        <p:cTn id="24" dur="500"/>
                                        <p:tgtEl>
                                          <p:spTgt spid="28675">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8675">
                                            <p:txEl>
                                              <p:pRg st="2" end="2"/>
                                            </p:txEl>
                                          </p:spTgt>
                                        </p:tgtEl>
                                        <p:attrNameLst>
                                          <p:attrName>style.visibility</p:attrName>
                                        </p:attrNameLst>
                                      </p:cBhvr>
                                      <p:to>
                                        <p:strVal val="visible"/>
                                      </p:to>
                                    </p:set>
                                    <p:animEffect transition="in" filter="fade">
                                      <p:cBhvr>
                                        <p:cTn id="29" dur="500"/>
                                        <p:tgtEl>
                                          <p:spTgt spid="28675">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8675">
                                            <p:txEl>
                                              <p:pRg st="3" end="3"/>
                                            </p:txEl>
                                          </p:spTgt>
                                        </p:tgtEl>
                                        <p:attrNameLst>
                                          <p:attrName>style.visibility</p:attrName>
                                        </p:attrNameLst>
                                      </p:cBhvr>
                                      <p:to>
                                        <p:strVal val="visible"/>
                                      </p:to>
                                    </p:set>
                                    <p:animEffect transition="in" filter="fade">
                                      <p:cBhvr>
                                        <p:cTn id="34" dur="500"/>
                                        <p:tgtEl>
                                          <p:spTgt spid="28675">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8675">
                                            <p:txEl>
                                              <p:pRg st="4" end="4"/>
                                            </p:txEl>
                                          </p:spTgt>
                                        </p:tgtEl>
                                        <p:attrNameLst>
                                          <p:attrName>style.visibility</p:attrName>
                                        </p:attrNameLst>
                                      </p:cBhvr>
                                      <p:to>
                                        <p:strVal val="visible"/>
                                      </p:to>
                                    </p:set>
                                    <p:animEffect transition="in" filter="fade">
                                      <p:cBhvr>
                                        <p:cTn id="39" dur="500"/>
                                        <p:tgtEl>
                                          <p:spTgt spid="28675">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8675">
                                            <p:txEl>
                                              <p:pRg st="5" end="5"/>
                                            </p:txEl>
                                          </p:spTgt>
                                        </p:tgtEl>
                                        <p:attrNameLst>
                                          <p:attrName>style.visibility</p:attrName>
                                        </p:attrNameLst>
                                      </p:cBhvr>
                                      <p:to>
                                        <p:strVal val="visible"/>
                                      </p:to>
                                    </p:set>
                                    <p:animEffect transition="in" filter="fade">
                                      <p:cBhvr>
                                        <p:cTn id="44" dur="500"/>
                                        <p:tgtEl>
                                          <p:spTgt spid="2867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8675">
                                            <p:txEl>
                                              <p:pRg st="6" end="6"/>
                                            </p:txEl>
                                          </p:spTgt>
                                        </p:tgtEl>
                                        <p:attrNameLst>
                                          <p:attrName>style.visibility</p:attrName>
                                        </p:attrNameLst>
                                      </p:cBhvr>
                                      <p:to>
                                        <p:strVal val="visible"/>
                                      </p:to>
                                    </p:set>
                                    <p:animEffect transition="in" filter="fade">
                                      <p:cBhvr>
                                        <p:cTn id="49" dur="500"/>
                                        <p:tgtEl>
                                          <p:spTgt spid="286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79512" y="188640"/>
            <a:ext cx="8964488" cy="1008112"/>
          </a:xfrm>
          <a:prstGeom prst="rect">
            <a:avLst/>
          </a:prstGeom>
        </p:spPr>
        <p:txBody>
          <a:bodyPr vert="horz" lIns="0" tIns="0" rIns="0" bIns="0" rtlCol="0" anchor="t"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3200" b="0" i="0" u="none" strike="noStrike" kern="1200" cap="none" spc="0" normalizeH="0" baseline="0" noProof="0" dirty="0" smtClean="0">
                <a:ln>
                  <a:noFill/>
                </a:ln>
                <a:solidFill>
                  <a:schemeClr val="accent1"/>
                </a:solidFill>
                <a:effectLst/>
                <a:uLnTx/>
                <a:uFillTx/>
                <a:latin typeface="Verdana" pitchFamily="34" charset="0"/>
                <a:ea typeface="+mj-ea"/>
                <a:cs typeface="+mj-cs"/>
              </a:rPr>
              <a:t>Using individual models for impact assessment – key cases:</a:t>
            </a:r>
            <a:r>
              <a:rPr kumimoji="0" lang="en-AU" sz="3200" b="0" i="0" u="none" strike="noStrike" kern="1200" cap="none" spc="0" normalizeH="0" noProof="0" dirty="0" smtClean="0">
                <a:ln>
                  <a:noFill/>
                </a:ln>
                <a:solidFill>
                  <a:schemeClr val="accent1"/>
                </a:solidFill>
                <a:effectLst/>
                <a:uLnTx/>
                <a:uFillTx/>
                <a:latin typeface="Verdana" pitchFamily="34" charset="0"/>
                <a:ea typeface="+mj-ea"/>
                <a:cs typeface="+mj-cs"/>
              </a:rPr>
              <a:t> Climate Futures</a:t>
            </a:r>
            <a:endParaRPr kumimoji="0" lang="en-AU" sz="3200" b="0" i="0" u="none" strike="noStrike" kern="1200" cap="none" spc="0" normalizeH="0" baseline="0" noProof="0" dirty="0" smtClean="0">
              <a:ln>
                <a:noFill/>
              </a:ln>
              <a:solidFill>
                <a:schemeClr val="accent1"/>
              </a:solidFill>
              <a:effectLst/>
              <a:uLnTx/>
              <a:uFillTx/>
              <a:latin typeface="Verdana" pitchFamily="34" charset="0"/>
              <a:ea typeface="+mj-ea"/>
              <a:cs typeface="+mj-cs"/>
            </a:endParaRPr>
          </a:p>
        </p:txBody>
      </p:sp>
      <p:graphicFrame>
        <p:nvGraphicFramePr>
          <p:cNvPr id="4" name="Diagram 3"/>
          <p:cNvGraphicFramePr/>
          <p:nvPr/>
        </p:nvGraphicFramePr>
        <p:xfrm>
          <a:off x="251520" y="2045072"/>
          <a:ext cx="7632848" cy="7718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nvGraphicFramePr>
        <p:xfrm>
          <a:off x="251520" y="3665252"/>
          <a:ext cx="7632848" cy="77186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7" name="Diagram 6"/>
          <p:cNvGraphicFramePr/>
          <p:nvPr/>
        </p:nvGraphicFramePr>
        <p:xfrm>
          <a:off x="251520" y="5393444"/>
          <a:ext cx="7632848" cy="7718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1" name="TextBox 10"/>
          <p:cNvSpPr txBox="1"/>
          <p:nvPr/>
        </p:nvSpPr>
        <p:spPr>
          <a:xfrm rot="16200000">
            <a:off x="6057746" y="3851466"/>
            <a:ext cx="4248472" cy="523220"/>
          </a:xfrm>
          <a:prstGeom prst="rect">
            <a:avLst/>
          </a:prstGeom>
          <a:solidFill>
            <a:schemeClr val="accent1"/>
          </a:solidFill>
        </p:spPr>
        <p:txBody>
          <a:bodyPr wrap="square" rtlCol="0">
            <a:spAutoFit/>
          </a:bodyPr>
          <a:lstStyle/>
          <a:p>
            <a:pPr algn="ctr"/>
            <a:r>
              <a:rPr lang="en-AU" sz="2800" b="1" dirty="0" smtClean="0"/>
              <a:t>Synthesis and Evaluation</a:t>
            </a:r>
            <a:endParaRPr lang="en-AU" sz="2800" b="1" dirty="0"/>
          </a:p>
        </p:txBody>
      </p:sp>
      <p:sp>
        <p:nvSpPr>
          <p:cNvPr id="13" name="TextBox 12"/>
          <p:cNvSpPr txBox="1"/>
          <p:nvPr/>
        </p:nvSpPr>
        <p:spPr>
          <a:xfrm>
            <a:off x="251520" y="1448780"/>
            <a:ext cx="8136904" cy="523220"/>
          </a:xfrm>
          <a:prstGeom prst="rect">
            <a:avLst/>
          </a:prstGeom>
          <a:noFill/>
        </p:spPr>
        <p:txBody>
          <a:bodyPr wrap="square" rtlCol="0">
            <a:spAutoFit/>
          </a:bodyPr>
          <a:lstStyle/>
          <a:p>
            <a:r>
              <a:rPr lang="en-AU" sz="2800" dirty="0" smtClean="0"/>
              <a:t>‘Best’ Case (with model consensus information)</a:t>
            </a:r>
            <a:endParaRPr lang="en-AU" sz="2800" dirty="0"/>
          </a:p>
        </p:txBody>
      </p:sp>
      <p:sp>
        <p:nvSpPr>
          <p:cNvPr id="17" name="TextBox 16"/>
          <p:cNvSpPr txBox="1"/>
          <p:nvPr/>
        </p:nvSpPr>
        <p:spPr>
          <a:xfrm>
            <a:off x="251520" y="3140968"/>
            <a:ext cx="7668852" cy="523220"/>
          </a:xfrm>
          <a:prstGeom prst="rect">
            <a:avLst/>
          </a:prstGeom>
          <a:noFill/>
        </p:spPr>
        <p:txBody>
          <a:bodyPr wrap="square" rtlCol="0">
            <a:spAutoFit/>
          </a:bodyPr>
          <a:lstStyle/>
          <a:p>
            <a:r>
              <a:rPr lang="en-AU" sz="2800" dirty="0" smtClean="0"/>
              <a:t>‘Worst’ Case (with model consensus information)</a:t>
            </a:r>
            <a:endParaRPr lang="en-AU" sz="2800" dirty="0"/>
          </a:p>
        </p:txBody>
      </p:sp>
      <p:sp>
        <p:nvSpPr>
          <p:cNvPr id="18" name="TextBox 17"/>
          <p:cNvSpPr txBox="1"/>
          <p:nvPr/>
        </p:nvSpPr>
        <p:spPr>
          <a:xfrm>
            <a:off x="251520" y="4833156"/>
            <a:ext cx="4284476" cy="523220"/>
          </a:xfrm>
          <a:prstGeom prst="rect">
            <a:avLst/>
          </a:prstGeom>
          <a:noFill/>
        </p:spPr>
        <p:txBody>
          <a:bodyPr wrap="square" rtlCol="0">
            <a:spAutoFit/>
          </a:bodyPr>
          <a:lstStyle/>
          <a:p>
            <a:r>
              <a:rPr lang="en-AU" sz="2800" dirty="0" smtClean="0"/>
              <a:t>‘Maximum Consensus’ Case</a:t>
            </a:r>
            <a:endParaRPr lang="en-AU" sz="2800" dirty="0"/>
          </a:p>
        </p:txBody>
      </p:sp>
    </p:spTree>
    <p:extLst>
      <p:ext uri="{BB962C8B-B14F-4D97-AF65-F5344CB8AC3E}">
        <p14:creationId xmlns:p14="http://schemas.microsoft.com/office/powerpoint/2010/main" val="6944143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79512" y="188640"/>
            <a:ext cx="8964488" cy="1008112"/>
          </a:xfrm>
          <a:prstGeom prst="rect">
            <a:avLst/>
          </a:prstGeom>
        </p:spPr>
        <p:txBody>
          <a:bodyPr vert="horz" lIns="0" tIns="0" rIns="0" bIns="0" rtlCol="0" anchor="t"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3200" b="0" i="0" u="none" strike="noStrike" kern="1200" cap="none" spc="0" normalizeH="0" baseline="0" noProof="0" dirty="0" smtClean="0">
                <a:ln>
                  <a:noFill/>
                </a:ln>
                <a:solidFill>
                  <a:schemeClr val="accent1"/>
                </a:solidFill>
                <a:effectLst/>
                <a:uLnTx/>
                <a:uFillTx/>
                <a:latin typeface="Verdana" pitchFamily="34" charset="0"/>
                <a:ea typeface="+mj-ea"/>
                <a:cs typeface="+mj-cs"/>
              </a:rPr>
              <a:t>What we want from projections</a:t>
            </a:r>
            <a:endParaRPr lang="en-AU" sz="3200" dirty="0" smtClean="0">
              <a:solidFill>
                <a:schemeClr val="accent1"/>
              </a:solidFill>
              <a:latin typeface="Verdana" pitchFamily="34" charset="0"/>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3200" b="0" i="0" u="none" strike="noStrike" kern="1200" cap="none" spc="0" normalizeH="0" noProof="0" dirty="0" smtClean="0">
                <a:ln>
                  <a:noFill/>
                </a:ln>
                <a:solidFill>
                  <a:schemeClr val="accent1"/>
                </a:solidFill>
                <a:effectLst/>
                <a:uLnTx/>
                <a:uFillTx/>
                <a:latin typeface="Verdana" pitchFamily="34" charset="0"/>
                <a:ea typeface="+mj-ea"/>
                <a:cs typeface="+mj-cs"/>
              </a:rPr>
              <a:t> - key cases from Climate Futures</a:t>
            </a:r>
            <a:endParaRPr kumimoji="0" lang="en-AU" sz="3200" b="0" i="0" u="none" strike="noStrike" kern="1200" cap="none" spc="0" normalizeH="0" baseline="0" noProof="0" dirty="0" smtClean="0">
              <a:ln>
                <a:noFill/>
              </a:ln>
              <a:solidFill>
                <a:schemeClr val="accent1"/>
              </a:solidFill>
              <a:effectLst/>
              <a:uLnTx/>
              <a:uFillTx/>
              <a:latin typeface="Verdana" pitchFamily="34" charset="0"/>
              <a:ea typeface="+mj-ea"/>
              <a:cs typeface="+mj-cs"/>
            </a:endParaRPr>
          </a:p>
        </p:txBody>
      </p:sp>
      <p:sp>
        <p:nvSpPr>
          <p:cNvPr id="9" name="Content Placeholder 2"/>
          <p:cNvSpPr txBox="1">
            <a:spLocks/>
          </p:cNvSpPr>
          <p:nvPr/>
        </p:nvSpPr>
        <p:spPr>
          <a:xfrm>
            <a:off x="1220837" y="1844824"/>
            <a:ext cx="7023571" cy="2700300"/>
          </a:xfrm>
          <a:prstGeom prst="rect">
            <a:avLst/>
          </a:prstGeom>
        </p:spPr>
        <p:txBody>
          <a:bodyPr/>
          <a:lstStyle/>
          <a:p>
            <a:pPr marL="216000" marR="0" lvl="0" indent="-216000" algn="l" defTabSz="914400" rtl="0" eaLnBrk="1" fontAlgn="auto" latinLnBrk="0" hangingPunct="1">
              <a:lnSpc>
                <a:spcPct val="90000"/>
              </a:lnSpc>
              <a:spcBef>
                <a:spcPts val="600"/>
              </a:spcBef>
              <a:spcAft>
                <a:spcPts val="0"/>
              </a:spcAft>
              <a:buClrTx/>
              <a:buSzTx/>
              <a:buFont typeface="Arial" pitchFamily="34" charset="0"/>
              <a:buChar char="•"/>
              <a:tabLst/>
              <a:defRPr/>
            </a:pPr>
            <a:r>
              <a:rPr kumimoji="0" lang="en-AU" sz="3200" b="0" i="0" u="none" strike="noStrike" kern="1200" cap="none" spc="0" normalizeH="0" baseline="0" noProof="0" dirty="0" smtClean="0">
                <a:ln>
                  <a:noFill/>
                </a:ln>
                <a:solidFill>
                  <a:schemeClr val="tx1"/>
                </a:solidFill>
                <a:effectLst/>
                <a:uLnTx/>
                <a:uFillTx/>
                <a:latin typeface="+mn-lt"/>
                <a:ea typeface="+mn-ea"/>
                <a:cs typeface="+mn-cs"/>
              </a:rPr>
              <a:t>Internally Consistent Data</a:t>
            </a:r>
          </a:p>
          <a:p>
            <a:pPr marL="216000" marR="0" lvl="0" indent="-216000" algn="l" defTabSz="914400" rtl="0" eaLnBrk="1" fontAlgn="auto" latinLnBrk="0" hangingPunct="1">
              <a:lnSpc>
                <a:spcPct val="90000"/>
              </a:lnSpc>
              <a:spcBef>
                <a:spcPts val="600"/>
              </a:spcBef>
              <a:spcAft>
                <a:spcPts val="0"/>
              </a:spcAft>
              <a:buClrTx/>
              <a:buSzTx/>
              <a:buFont typeface="Arial" pitchFamily="34" charset="0"/>
              <a:buChar char="•"/>
              <a:tabLst/>
              <a:defRPr/>
            </a:pPr>
            <a:r>
              <a:rPr lang="en-AU" sz="3200" dirty="0" smtClean="0"/>
              <a:t>Adequately Sample the Range</a:t>
            </a:r>
          </a:p>
          <a:p>
            <a:pPr marL="216000" marR="0" lvl="0" indent="-216000" algn="l" defTabSz="914400" rtl="0" eaLnBrk="1" fontAlgn="auto" latinLnBrk="0" hangingPunct="1">
              <a:lnSpc>
                <a:spcPct val="90000"/>
              </a:lnSpc>
              <a:spcBef>
                <a:spcPts val="600"/>
              </a:spcBef>
              <a:spcAft>
                <a:spcPts val="0"/>
              </a:spcAft>
              <a:buClrTx/>
              <a:buSzTx/>
              <a:buFont typeface="Arial" pitchFamily="34" charset="0"/>
              <a:buChar char="•"/>
              <a:tabLst/>
              <a:defRPr/>
            </a:pPr>
            <a:r>
              <a:rPr lang="en-AU" sz="3200" dirty="0" smtClean="0"/>
              <a:t>Achievable</a:t>
            </a:r>
          </a:p>
          <a:p>
            <a:pPr marL="216000" marR="0" lvl="0" indent="-216000" algn="l" defTabSz="914400" rtl="0" eaLnBrk="1" fontAlgn="auto" latinLnBrk="0" hangingPunct="1">
              <a:lnSpc>
                <a:spcPct val="90000"/>
              </a:lnSpc>
              <a:spcBef>
                <a:spcPts val="600"/>
              </a:spcBef>
              <a:spcAft>
                <a:spcPts val="0"/>
              </a:spcAft>
              <a:buClrTx/>
              <a:buSzTx/>
              <a:buFont typeface="Arial" pitchFamily="34" charset="0"/>
              <a:buChar char="•"/>
              <a:tabLst/>
              <a:defRPr/>
            </a:pPr>
            <a:r>
              <a:rPr lang="en-AU" sz="3200" dirty="0" smtClean="0"/>
              <a:t>Information on Model Agreement</a:t>
            </a:r>
          </a:p>
          <a:p>
            <a:pPr marL="673200" lvl="1" indent="-216000">
              <a:lnSpc>
                <a:spcPct val="90000"/>
              </a:lnSpc>
              <a:spcBef>
                <a:spcPts val="600"/>
              </a:spcBef>
              <a:buFont typeface="Arial" pitchFamily="34" charset="0"/>
              <a:buChar char="•"/>
              <a:defRPr/>
            </a:pPr>
            <a:r>
              <a:rPr lang="en-AU" sz="3200" dirty="0" smtClean="0"/>
              <a:t>Whether using a subset or all models</a:t>
            </a:r>
          </a:p>
          <a:p>
            <a:pPr marL="216000" marR="0" lvl="0" indent="-216000" algn="l" defTabSz="914400" rtl="0" eaLnBrk="1" fontAlgn="auto" latinLnBrk="0" hangingPunct="1">
              <a:lnSpc>
                <a:spcPct val="90000"/>
              </a:lnSpc>
              <a:spcBef>
                <a:spcPts val="600"/>
              </a:spcBef>
              <a:spcAft>
                <a:spcPts val="0"/>
              </a:spcAft>
              <a:buClrTx/>
              <a:buSzTx/>
              <a:buFont typeface="Arial" pitchFamily="34" charset="0"/>
              <a:buChar char="•"/>
              <a:tabLst/>
              <a:defRPr/>
            </a:pPr>
            <a:endParaRPr kumimoji="0" lang="en-AU" sz="2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TextBox 3"/>
          <p:cNvSpPr txBox="1"/>
          <p:nvPr/>
        </p:nvSpPr>
        <p:spPr>
          <a:xfrm>
            <a:off x="824793" y="1772815"/>
            <a:ext cx="612068" cy="646331"/>
          </a:xfrm>
          <a:prstGeom prst="rect">
            <a:avLst/>
          </a:prstGeom>
          <a:noFill/>
        </p:spPr>
        <p:txBody>
          <a:bodyPr wrap="square" rtlCol="0">
            <a:spAutoFit/>
          </a:bodyPr>
          <a:lstStyle/>
          <a:p>
            <a:r>
              <a:rPr lang="en-AU" sz="3600" b="1" dirty="0" smtClean="0">
                <a:sym typeface="Wingdings"/>
              </a:rPr>
              <a:t></a:t>
            </a:r>
            <a:endParaRPr lang="en-AU" sz="3600" b="1" dirty="0"/>
          </a:p>
        </p:txBody>
      </p:sp>
      <p:sp>
        <p:nvSpPr>
          <p:cNvPr id="10" name="TextBox 9"/>
          <p:cNvSpPr txBox="1"/>
          <p:nvPr/>
        </p:nvSpPr>
        <p:spPr>
          <a:xfrm>
            <a:off x="827584" y="2780928"/>
            <a:ext cx="612068" cy="646331"/>
          </a:xfrm>
          <a:prstGeom prst="rect">
            <a:avLst/>
          </a:prstGeom>
          <a:noFill/>
        </p:spPr>
        <p:txBody>
          <a:bodyPr wrap="square" rtlCol="0">
            <a:spAutoFit/>
          </a:bodyPr>
          <a:lstStyle/>
          <a:p>
            <a:r>
              <a:rPr lang="en-AU" sz="3600" b="1" dirty="0" smtClean="0">
                <a:sym typeface="Wingdings"/>
              </a:rPr>
              <a:t></a:t>
            </a:r>
            <a:endParaRPr lang="en-AU" sz="3600" b="1" dirty="0"/>
          </a:p>
        </p:txBody>
      </p:sp>
      <p:sp>
        <p:nvSpPr>
          <p:cNvPr id="12" name="TextBox 11"/>
          <p:cNvSpPr txBox="1"/>
          <p:nvPr/>
        </p:nvSpPr>
        <p:spPr>
          <a:xfrm>
            <a:off x="827584" y="2240868"/>
            <a:ext cx="612068" cy="646331"/>
          </a:xfrm>
          <a:prstGeom prst="rect">
            <a:avLst/>
          </a:prstGeom>
          <a:noFill/>
        </p:spPr>
        <p:txBody>
          <a:bodyPr wrap="square" rtlCol="0">
            <a:spAutoFit/>
          </a:bodyPr>
          <a:lstStyle/>
          <a:p>
            <a:r>
              <a:rPr lang="en-AU" sz="3600" b="1" dirty="0" smtClean="0">
                <a:sym typeface="Wingdings"/>
              </a:rPr>
              <a:t></a:t>
            </a:r>
            <a:endParaRPr lang="en-AU" sz="3600" b="1" dirty="0"/>
          </a:p>
        </p:txBody>
      </p:sp>
      <p:sp>
        <p:nvSpPr>
          <p:cNvPr id="13" name="TextBox 12"/>
          <p:cNvSpPr txBox="1"/>
          <p:nvPr/>
        </p:nvSpPr>
        <p:spPr>
          <a:xfrm>
            <a:off x="827584" y="3284984"/>
            <a:ext cx="612068" cy="646331"/>
          </a:xfrm>
          <a:prstGeom prst="rect">
            <a:avLst/>
          </a:prstGeom>
          <a:noFill/>
        </p:spPr>
        <p:txBody>
          <a:bodyPr wrap="square" rtlCol="0">
            <a:spAutoFit/>
          </a:bodyPr>
          <a:lstStyle/>
          <a:p>
            <a:r>
              <a:rPr lang="en-AU" sz="3600" b="1" dirty="0" smtClean="0">
                <a:sym typeface="Wingdings"/>
              </a:rPr>
              <a:t></a:t>
            </a:r>
            <a:endParaRPr lang="en-AU"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 calcmode="lin" valueType="num">
                                      <p:cBhvr additive="base">
                                        <p:cTn id="23"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bldLvl="2"/>
      <p:bldP spid="4" grpId="0"/>
      <p:bldP spid="10" grpId="0"/>
      <p:bldP spid="12"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79512" y="188640"/>
            <a:ext cx="8964488" cy="1008112"/>
          </a:xfrm>
          <a:prstGeom prst="rect">
            <a:avLst/>
          </a:prstGeom>
        </p:spPr>
        <p:txBody>
          <a:bodyPr vert="horz" lIns="0" tIns="0" rIns="0" bIns="0" rtlCol="0" anchor="t"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3200" b="0" i="0" u="none" strike="noStrike" kern="1200" cap="none" spc="0" normalizeH="0" baseline="0" noProof="0" dirty="0" smtClean="0">
                <a:ln>
                  <a:noFill/>
                </a:ln>
                <a:solidFill>
                  <a:schemeClr val="accent1"/>
                </a:solidFill>
                <a:effectLst/>
                <a:uLnTx/>
                <a:uFillTx/>
                <a:latin typeface="Verdana" pitchFamily="34" charset="0"/>
                <a:ea typeface="+mj-ea"/>
                <a:cs typeface="+mj-cs"/>
              </a:rPr>
              <a:t>Further Information</a:t>
            </a:r>
          </a:p>
        </p:txBody>
      </p:sp>
      <p:sp>
        <p:nvSpPr>
          <p:cNvPr id="2" name="TextBox 1"/>
          <p:cNvSpPr txBox="1"/>
          <p:nvPr/>
        </p:nvSpPr>
        <p:spPr>
          <a:xfrm>
            <a:off x="431540" y="1526589"/>
            <a:ext cx="7884876" cy="3539430"/>
          </a:xfrm>
          <a:prstGeom prst="rect">
            <a:avLst/>
          </a:prstGeom>
          <a:noFill/>
        </p:spPr>
        <p:txBody>
          <a:bodyPr wrap="square" rtlCol="0">
            <a:spAutoFit/>
          </a:bodyPr>
          <a:lstStyle/>
          <a:p>
            <a:pPr>
              <a:spcAft>
                <a:spcPts val="600"/>
              </a:spcAft>
            </a:pPr>
            <a:r>
              <a:rPr lang="en-AU" sz="1200" b="1" dirty="0" smtClean="0">
                <a:latin typeface="Tahoma" panose="020B0604030504040204" pitchFamily="34" charset="0"/>
                <a:ea typeface="Tahoma" panose="020B0604030504040204" pitchFamily="34" charset="0"/>
                <a:cs typeface="Tahoma" panose="020B0604030504040204" pitchFamily="34" charset="0"/>
              </a:rPr>
              <a:t>The conceptual and scientific basis of the Climate Futures Framework</a:t>
            </a:r>
          </a:p>
          <a:p>
            <a:r>
              <a:rPr lang="en-AU" sz="1200" dirty="0" err="1">
                <a:latin typeface="Tahoma" panose="020B0604030504040204" pitchFamily="34" charset="0"/>
                <a:ea typeface="Tahoma" panose="020B0604030504040204" pitchFamily="34" charset="0"/>
                <a:cs typeface="Tahoma" panose="020B0604030504040204" pitchFamily="34" charset="0"/>
              </a:rPr>
              <a:t>Whetton</a:t>
            </a:r>
            <a:r>
              <a:rPr lang="en-AU" sz="1200" dirty="0">
                <a:latin typeface="Tahoma" panose="020B0604030504040204" pitchFamily="34" charset="0"/>
                <a:ea typeface="Tahoma" panose="020B0604030504040204" pitchFamily="34" charset="0"/>
                <a:cs typeface="Tahoma" panose="020B0604030504040204" pitchFamily="34" charset="0"/>
              </a:rPr>
              <a:t> P, Hennessy K, Clarke J, </a:t>
            </a:r>
            <a:r>
              <a:rPr lang="en-AU" sz="1200" dirty="0" err="1">
                <a:latin typeface="Tahoma" panose="020B0604030504040204" pitchFamily="34" charset="0"/>
                <a:ea typeface="Tahoma" panose="020B0604030504040204" pitchFamily="34" charset="0"/>
                <a:cs typeface="Tahoma" panose="020B0604030504040204" pitchFamily="34" charset="0"/>
              </a:rPr>
              <a:t>McInnes</a:t>
            </a:r>
            <a:r>
              <a:rPr lang="en-AU" sz="1200" dirty="0">
                <a:latin typeface="Tahoma" panose="020B0604030504040204" pitchFamily="34" charset="0"/>
                <a:ea typeface="Tahoma" panose="020B0604030504040204" pitchFamily="34" charset="0"/>
                <a:cs typeface="Tahoma" panose="020B0604030504040204" pitchFamily="34" charset="0"/>
              </a:rPr>
              <a:t> K, Kent D (2012) </a:t>
            </a:r>
            <a:r>
              <a:rPr lang="en-AU" sz="1200" dirty="0">
                <a:latin typeface="Tahoma" panose="020B0604030504040204" pitchFamily="34" charset="0"/>
                <a:ea typeface="Tahoma" panose="020B0604030504040204" pitchFamily="34" charset="0"/>
                <a:cs typeface="Tahoma" panose="020B0604030504040204" pitchFamily="34" charset="0"/>
                <a:hlinkClick r:id="rId3"/>
              </a:rPr>
              <a:t>'Use of Representative Climate Futures in impact and adaptation assessment.'</a:t>
            </a:r>
            <a:r>
              <a:rPr lang="en-AU" sz="1200" dirty="0">
                <a:latin typeface="Tahoma" panose="020B0604030504040204" pitchFamily="34" charset="0"/>
                <a:ea typeface="Tahoma" panose="020B0604030504040204" pitchFamily="34" charset="0"/>
                <a:cs typeface="Tahoma" panose="020B0604030504040204" pitchFamily="34" charset="0"/>
              </a:rPr>
              <a:t> </a:t>
            </a:r>
            <a:r>
              <a:rPr lang="en-AU" sz="1200" i="1" dirty="0">
                <a:latin typeface="Tahoma" panose="020B0604030504040204" pitchFamily="34" charset="0"/>
                <a:ea typeface="Tahoma" panose="020B0604030504040204" pitchFamily="34" charset="0"/>
                <a:cs typeface="Tahoma" panose="020B0604030504040204" pitchFamily="34" charset="0"/>
              </a:rPr>
              <a:t>Climatic Change </a:t>
            </a:r>
            <a:r>
              <a:rPr lang="en-AU" sz="1200" b="1" i="1" dirty="0">
                <a:latin typeface="Tahoma" panose="020B0604030504040204" pitchFamily="34" charset="0"/>
                <a:ea typeface="Tahoma" panose="020B0604030504040204" pitchFamily="34" charset="0"/>
                <a:cs typeface="Tahoma" panose="020B0604030504040204" pitchFamily="34" charset="0"/>
              </a:rPr>
              <a:t>115, 433-442. 10.1007/s10584-012-0471-z.</a:t>
            </a:r>
          </a:p>
          <a:p>
            <a:endParaRPr lang="en-AU" sz="1200" dirty="0" smtClean="0">
              <a:latin typeface="Tahoma" panose="020B0604030504040204" pitchFamily="34" charset="0"/>
              <a:ea typeface="Tahoma" panose="020B0604030504040204" pitchFamily="34" charset="0"/>
              <a:cs typeface="Tahoma" panose="020B0604030504040204" pitchFamily="34" charset="0"/>
            </a:endParaRPr>
          </a:p>
          <a:p>
            <a:pPr>
              <a:spcAft>
                <a:spcPts val="600"/>
              </a:spcAft>
            </a:pPr>
            <a:r>
              <a:rPr lang="en-AU" sz="1200" b="1" dirty="0">
                <a:latin typeface="Tahoma" panose="020B0604030504040204" pitchFamily="34" charset="0"/>
                <a:ea typeface="Tahoma" panose="020B0604030504040204" pitchFamily="34" charset="0"/>
                <a:cs typeface="Tahoma" panose="020B0604030504040204" pitchFamily="34" charset="0"/>
              </a:rPr>
              <a:t>Application of the Climate Futures Framework</a:t>
            </a:r>
          </a:p>
          <a:p>
            <a:r>
              <a:rPr lang="en-AU" sz="1200" dirty="0">
                <a:latin typeface="Tahoma" panose="020B0604030504040204" pitchFamily="34" charset="0"/>
                <a:ea typeface="Tahoma" panose="020B0604030504040204" pitchFamily="34" charset="0"/>
                <a:cs typeface="Tahoma" panose="020B0604030504040204" pitchFamily="34" charset="0"/>
              </a:rPr>
              <a:t>Clarke JM, </a:t>
            </a:r>
            <a:r>
              <a:rPr lang="en-AU" sz="1200" dirty="0" err="1">
                <a:latin typeface="Tahoma" panose="020B0604030504040204" pitchFamily="34" charset="0"/>
                <a:ea typeface="Tahoma" panose="020B0604030504040204" pitchFamily="34" charset="0"/>
                <a:cs typeface="Tahoma" panose="020B0604030504040204" pitchFamily="34" charset="0"/>
              </a:rPr>
              <a:t>Whetton</a:t>
            </a:r>
            <a:r>
              <a:rPr lang="en-AU" sz="1200" dirty="0">
                <a:latin typeface="Tahoma" panose="020B0604030504040204" pitchFamily="34" charset="0"/>
                <a:ea typeface="Tahoma" panose="020B0604030504040204" pitchFamily="34" charset="0"/>
                <a:cs typeface="Tahoma" panose="020B0604030504040204" pitchFamily="34" charset="0"/>
              </a:rPr>
              <a:t> PH, Hennessy KJ (2011) 'Providing Application-specific Climate Projections Datasets: CSIRO’s Climate Futures Framework.' Peer-reviewed conference paper. In F Chan, D </a:t>
            </a:r>
            <a:r>
              <a:rPr lang="en-AU" sz="1200" dirty="0" err="1">
                <a:latin typeface="Tahoma" panose="020B0604030504040204" pitchFamily="34" charset="0"/>
                <a:ea typeface="Tahoma" panose="020B0604030504040204" pitchFamily="34" charset="0"/>
                <a:cs typeface="Tahoma" panose="020B0604030504040204" pitchFamily="34" charset="0"/>
              </a:rPr>
              <a:t>Marinova</a:t>
            </a:r>
            <a:r>
              <a:rPr lang="en-AU" sz="1200" dirty="0">
                <a:latin typeface="Tahoma" panose="020B0604030504040204" pitchFamily="34" charset="0"/>
                <a:ea typeface="Tahoma" panose="020B0604030504040204" pitchFamily="34" charset="0"/>
                <a:cs typeface="Tahoma" panose="020B0604030504040204" pitchFamily="34" charset="0"/>
              </a:rPr>
              <a:t> and RS </a:t>
            </a:r>
            <a:r>
              <a:rPr lang="en-AU" sz="1200" dirty="0" err="1">
                <a:latin typeface="Tahoma" panose="020B0604030504040204" pitchFamily="34" charset="0"/>
                <a:ea typeface="Tahoma" panose="020B0604030504040204" pitchFamily="34" charset="0"/>
                <a:cs typeface="Tahoma" panose="020B0604030504040204" pitchFamily="34" charset="0"/>
              </a:rPr>
              <a:t>Anderssen</a:t>
            </a:r>
            <a:r>
              <a:rPr lang="en-AU" sz="1200" dirty="0">
                <a:latin typeface="Tahoma" panose="020B0604030504040204" pitchFamily="34" charset="0"/>
                <a:ea typeface="Tahoma" panose="020B0604030504040204" pitchFamily="34" charset="0"/>
                <a:cs typeface="Tahoma" panose="020B0604030504040204" pitchFamily="34" charset="0"/>
              </a:rPr>
              <a:t> (eds.) MODSIM2011, 19th International Congress on Modelling and Simulation. Perth, Western Australia. December 2011 pp. 2683-2690. ISBN: 2978-2680-9872143-9872141-9872147. (Modelling and Simulation Society of Australia and New Zealand). </a:t>
            </a:r>
            <a:r>
              <a:rPr lang="en-AU" sz="1200" dirty="0">
                <a:latin typeface="Tahoma" panose="020B0604030504040204" pitchFamily="34" charset="0"/>
                <a:ea typeface="Tahoma" panose="020B0604030504040204" pitchFamily="34" charset="0"/>
                <a:cs typeface="Tahoma" panose="020B0604030504040204" pitchFamily="34" charset="0"/>
                <a:hlinkClick r:id="rId4"/>
              </a:rPr>
              <a:t>http://www.mssanz.org.au/modsim2011/F5/clarke.pdf</a:t>
            </a:r>
            <a:r>
              <a:rPr lang="en-AU" sz="1200" dirty="0" smtClean="0">
                <a:latin typeface="Tahoma" panose="020B0604030504040204" pitchFamily="34" charset="0"/>
                <a:ea typeface="Tahoma" panose="020B0604030504040204" pitchFamily="34" charset="0"/>
                <a:cs typeface="Tahoma" panose="020B0604030504040204" pitchFamily="34" charset="0"/>
              </a:rPr>
              <a:t>.</a:t>
            </a:r>
          </a:p>
          <a:p>
            <a:endParaRPr lang="en-AU" sz="1200" dirty="0">
              <a:latin typeface="Tahoma" panose="020B0604030504040204" pitchFamily="34" charset="0"/>
              <a:ea typeface="Tahoma" panose="020B0604030504040204" pitchFamily="34" charset="0"/>
              <a:cs typeface="Tahoma" panose="020B0604030504040204" pitchFamily="34" charset="0"/>
            </a:endParaRPr>
          </a:p>
          <a:p>
            <a:pPr>
              <a:spcAft>
                <a:spcPts val="600"/>
              </a:spcAft>
            </a:pPr>
            <a:r>
              <a:rPr lang="en-AU" sz="1200" b="1" dirty="0">
                <a:latin typeface="Tahoma" panose="020B0604030504040204" pitchFamily="34" charset="0"/>
                <a:ea typeface="Tahoma" panose="020B0604030504040204" pitchFamily="34" charset="0"/>
                <a:cs typeface="Tahoma" panose="020B0604030504040204" pitchFamily="34" charset="0"/>
              </a:rPr>
              <a:t>Climate Change in Australia Online Training: Module 4 The Climate Futures Framework</a:t>
            </a:r>
          </a:p>
          <a:p>
            <a:r>
              <a:rPr lang="en-AU" sz="1200" dirty="0">
                <a:latin typeface="Tahoma" panose="020B0604030504040204" pitchFamily="34" charset="0"/>
                <a:ea typeface="Tahoma" panose="020B0604030504040204" pitchFamily="34" charset="0"/>
                <a:cs typeface="Tahoma" panose="020B0604030504040204" pitchFamily="34" charset="0"/>
                <a:hlinkClick r:id="rId5"/>
              </a:rPr>
              <a:t>https://www.climatechangeinaustralia.gov.au/en/climate-campus/online-training/climate-futures-framework</a:t>
            </a:r>
            <a:r>
              <a:rPr lang="en-AU" sz="1200" dirty="0" smtClean="0">
                <a:latin typeface="Tahoma" panose="020B0604030504040204" pitchFamily="34" charset="0"/>
                <a:ea typeface="Tahoma" panose="020B0604030504040204" pitchFamily="34" charset="0"/>
                <a:cs typeface="Tahoma" panose="020B0604030504040204" pitchFamily="34" charset="0"/>
                <a:hlinkClick r:id="rId5"/>
              </a:rPr>
              <a:t>/</a:t>
            </a:r>
            <a:endParaRPr lang="en-AU" sz="1200" dirty="0" smtClean="0">
              <a:latin typeface="Tahoma" panose="020B0604030504040204" pitchFamily="34" charset="0"/>
              <a:ea typeface="Tahoma" panose="020B0604030504040204" pitchFamily="34" charset="0"/>
              <a:cs typeface="Tahoma" panose="020B0604030504040204" pitchFamily="34" charset="0"/>
            </a:endParaRPr>
          </a:p>
          <a:p>
            <a:endParaRPr lang="en-AU" sz="1200" dirty="0">
              <a:latin typeface="Tahoma" panose="020B0604030504040204" pitchFamily="34" charset="0"/>
              <a:ea typeface="Tahoma" panose="020B0604030504040204" pitchFamily="34" charset="0"/>
              <a:cs typeface="Tahoma" panose="020B0604030504040204" pitchFamily="34" charset="0"/>
            </a:endParaRPr>
          </a:p>
          <a:p>
            <a:pPr>
              <a:spcAft>
                <a:spcPts val="600"/>
              </a:spcAft>
            </a:pPr>
            <a:r>
              <a:rPr lang="en-AU" sz="1200" b="1" dirty="0">
                <a:latin typeface="Tahoma" panose="020B0604030504040204" pitchFamily="34" charset="0"/>
                <a:ea typeface="Tahoma" panose="020B0604030504040204" pitchFamily="34" charset="0"/>
                <a:cs typeface="Tahoma" panose="020B0604030504040204" pitchFamily="34" charset="0"/>
              </a:rPr>
              <a:t>Climate Change Animations (including one on Australian Climate Futures)</a:t>
            </a:r>
          </a:p>
          <a:p>
            <a:r>
              <a:rPr lang="en-AU" sz="1200" dirty="0">
                <a:latin typeface="Tahoma" panose="020B0604030504040204" pitchFamily="34" charset="0"/>
                <a:ea typeface="Tahoma" panose="020B0604030504040204" pitchFamily="34" charset="0"/>
                <a:cs typeface="Tahoma" panose="020B0604030504040204" pitchFamily="34" charset="0"/>
                <a:hlinkClick r:id="rId6"/>
              </a:rPr>
              <a:t>https://www.climatechangeinaustralia.gov.au/en/support-and-guidance/tools-communicators/communication-resources/animations</a:t>
            </a:r>
            <a:r>
              <a:rPr lang="en-AU" sz="1200" dirty="0" smtClean="0">
                <a:latin typeface="Tahoma" panose="020B0604030504040204" pitchFamily="34" charset="0"/>
                <a:ea typeface="Tahoma" panose="020B0604030504040204" pitchFamily="34" charset="0"/>
                <a:cs typeface="Tahoma" panose="020B0604030504040204" pitchFamily="34" charset="0"/>
                <a:hlinkClick r:id="rId6"/>
              </a:rPr>
              <a:t>/</a:t>
            </a:r>
            <a:endParaRPr lang="en-AU" dirty="0"/>
          </a:p>
        </p:txBody>
      </p:sp>
    </p:spTree>
    <p:extLst>
      <p:ext uri="{BB962C8B-B14F-4D97-AF65-F5344CB8AC3E}">
        <p14:creationId xmlns:p14="http://schemas.microsoft.com/office/powerpoint/2010/main" val="21855691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4294967295"/>
          </p:nvPr>
        </p:nvSpPr>
        <p:spPr>
          <a:xfrm>
            <a:off x="6300192" y="4761148"/>
            <a:ext cx="2592288" cy="1656184"/>
          </a:xfrm>
          <a:prstGeom prst="rect">
            <a:avLst/>
          </a:prstGeom>
        </p:spPr>
        <p:txBody>
          <a:bodyPr>
            <a:noAutofit/>
          </a:bodyPr>
          <a:lstStyle/>
          <a:p>
            <a:pPr marL="0" indent="0">
              <a:lnSpc>
                <a:spcPct val="80000"/>
              </a:lnSpc>
              <a:spcAft>
                <a:spcPts val="600"/>
              </a:spcAft>
              <a:buNone/>
            </a:pPr>
            <a:r>
              <a:rPr lang="en-US" sz="1400" dirty="0" smtClean="0">
                <a:solidFill>
                  <a:schemeClr val="bg1"/>
                </a:solidFill>
              </a:rPr>
              <a:t>CONTACT US</a:t>
            </a:r>
          </a:p>
          <a:p>
            <a:pPr marL="0" indent="0">
              <a:lnSpc>
                <a:spcPct val="90000"/>
              </a:lnSpc>
              <a:buNone/>
            </a:pPr>
            <a:r>
              <a:rPr lang="en-US" sz="1400" dirty="0" smtClean="0">
                <a:solidFill>
                  <a:schemeClr val="bg1"/>
                </a:solidFill>
              </a:rPr>
              <a:t>CCIA Team</a:t>
            </a:r>
          </a:p>
          <a:p>
            <a:pPr marL="0" indent="0">
              <a:lnSpc>
                <a:spcPct val="90000"/>
              </a:lnSpc>
              <a:buNone/>
            </a:pPr>
            <a:r>
              <a:rPr lang="en-US" sz="1400" dirty="0" smtClean="0">
                <a:solidFill>
                  <a:schemeClr val="bg1"/>
                </a:solidFill>
              </a:rPr>
              <a:t>CSIRO Climate Science Centre</a:t>
            </a:r>
          </a:p>
          <a:p>
            <a:pPr marL="0" indent="0">
              <a:lnSpc>
                <a:spcPct val="90000"/>
              </a:lnSpc>
              <a:buNone/>
            </a:pPr>
            <a:r>
              <a:rPr lang="en-US" sz="1400" dirty="0" smtClean="0">
                <a:solidFill>
                  <a:schemeClr val="bg1"/>
                </a:solidFill>
              </a:rPr>
              <a:t>e:  climatefutures@csiro.au</a:t>
            </a:r>
          </a:p>
          <a:p>
            <a:pPr marL="0" indent="0">
              <a:lnSpc>
                <a:spcPct val="90000"/>
              </a:lnSpc>
              <a:buNone/>
            </a:pPr>
            <a:r>
              <a:rPr lang="en-US" sz="1400" dirty="0" smtClean="0">
                <a:solidFill>
                  <a:schemeClr val="bg1"/>
                </a:solidFill>
              </a:rPr>
              <a:t>w:  www.csiro.au</a:t>
            </a:r>
            <a:endParaRPr lang="en-US" sz="1400" dirty="0">
              <a:solidFill>
                <a:schemeClr val="bg1"/>
              </a:solidFill>
            </a:endParaRPr>
          </a:p>
        </p:txBody>
      </p:sp>
    </p:spTree>
    <p:extLst>
      <p:ext uri="{BB962C8B-B14F-4D97-AF65-F5344CB8AC3E}">
        <p14:creationId xmlns:p14="http://schemas.microsoft.com/office/powerpoint/2010/main" val="5519334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a:xfrm>
            <a:off x="251520" y="224644"/>
            <a:ext cx="7978080" cy="918356"/>
          </a:xfrm>
        </p:spPr>
        <p:txBody>
          <a:bodyPr>
            <a:normAutofit/>
          </a:bodyPr>
          <a:lstStyle/>
          <a:p>
            <a:pPr eaLnBrk="1" hangingPunct="1"/>
            <a:r>
              <a:rPr lang="en-AU" sz="3200" b="0" dirty="0" smtClean="0">
                <a:latin typeface="Verdana" pitchFamily="34" charset="0"/>
                <a:cs typeface="Verdana" pitchFamily="34" charset="0"/>
              </a:rPr>
              <a:t>Impact Assessment</a:t>
            </a:r>
          </a:p>
        </p:txBody>
      </p:sp>
      <p:sp>
        <p:nvSpPr>
          <p:cNvPr id="35843" name="Content Placeholder 2"/>
          <p:cNvSpPr>
            <a:spLocks noGrp="1"/>
          </p:cNvSpPr>
          <p:nvPr>
            <p:ph idx="4294967295"/>
          </p:nvPr>
        </p:nvSpPr>
        <p:spPr>
          <a:xfrm>
            <a:off x="107504" y="836712"/>
            <a:ext cx="7815659" cy="4452079"/>
          </a:xfrm>
          <a:prstGeom prst="rect">
            <a:avLst/>
          </a:prstGeom>
        </p:spPr>
        <p:txBody>
          <a:bodyPr/>
          <a:lstStyle/>
          <a:p>
            <a:pPr defTabSz="914400" eaLnBrk="1" hangingPunct="1">
              <a:lnSpc>
                <a:spcPct val="90000"/>
              </a:lnSpc>
            </a:pPr>
            <a:r>
              <a:rPr lang="en-AU" sz="2800" dirty="0" smtClean="0"/>
              <a:t>Climate projections are used in a variety of impact assessments</a:t>
            </a:r>
          </a:p>
          <a:p>
            <a:pPr defTabSz="914400" eaLnBrk="1" hangingPunct="1">
              <a:lnSpc>
                <a:spcPct val="90000"/>
              </a:lnSpc>
            </a:pPr>
            <a:r>
              <a:rPr lang="en-AU" sz="2800" dirty="0" smtClean="0"/>
              <a:t>The level of detail depends on the objectives of the decision-makers, </a:t>
            </a:r>
            <a:r>
              <a:rPr lang="en-AU" sz="2800" i="1" dirty="0" smtClean="0"/>
              <a:t>e.g.</a:t>
            </a:r>
            <a:r>
              <a:rPr lang="en-AU" sz="2800" dirty="0" smtClean="0"/>
              <a:t> less detail is required for general awareness-raising than designing a new road</a:t>
            </a:r>
          </a:p>
          <a:p>
            <a:pPr defTabSz="914400" eaLnBrk="1" hangingPunct="1">
              <a:lnSpc>
                <a:spcPct val="90000"/>
              </a:lnSpc>
            </a:pPr>
            <a:r>
              <a:rPr lang="en-AU" sz="2800" dirty="0" smtClean="0"/>
              <a:t>Not “one size fits all”, so climate projections need to be purpose-built</a:t>
            </a:r>
          </a:p>
          <a:p>
            <a:pPr defTabSz="914400" eaLnBrk="1" hangingPunct="1">
              <a:lnSpc>
                <a:spcPct val="90000"/>
              </a:lnSpc>
            </a:pPr>
            <a:r>
              <a:rPr lang="en-AU" sz="2800" dirty="0" smtClean="0"/>
              <a:t>Because of the uncertainty, often use a “risk management” approach to evaluate important “cases”, </a:t>
            </a:r>
            <a:r>
              <a:rPr lang="en-AU" sz="2800" i="1" dirty="0" smtClean="0"/>
              <a:t>e.g.</a:t>
            </a:r>
          </a:p>
          <a:p>
            <a:pPr lvl="1"/>
            <a:r>
              <a:rPr lang="en-AU" sz="2400" dirty="0" smtClean="0"/>
              <a:t>“Best” Case</a:t>
            </a:r>
          </a:p>
          <a:p>
            <a:pPr lvl="1"/>
            <a:r>
              <a:rPr lang="en-AU" sz="2400" dirty="0" smtClean="0"/>
              <a:t>“Worst” Case</a:t>
            </a:r>
          </a:p>
          <a:p>
            <a:pPr lvl="1"/>
            <a:r>
              <a:rPr lang="en-AU" sz="2400" dirty="0" smtClean="0"/>
              <a:t>“Maximum Consensus” Case (if there is one)</a:t>
            </a:r>
          </a:p>
        </p:txBody>
      </p:sp>
      <p:pic>
        <p:nvPicPr>
          <p:cNvPr id="8197" name="Picture 5" descr="DSC00070"/>
          <p:cNvPicPr>
            <a:picLocks noChangeAspect="1" noChangeArrowheads="1"/>
          </p:cNvPicPr>
          <p:nvPr/>
        </p:nvPicPr>
        <p:blipFill>
          <a:blip r:embed="rId3" cstate="print"/>
          <a:srcRect/>
          <a:stretch>
            <a:fillRect/>
          </a:stretch>
        </p:blipFill>
        <p:spPr bwMode="auto">
          <a:xfrm>
            <a:off x="7921625" y="0"/>
            <a:ext cx="1222375" cy="2171700"/>
          </a:xfrm>
          <a:prstGeom prst="rect">
            <a:avLst/>
          </a:prstGeom>
          <a:noFill/>
        </p:spPr>
      </p:pic>
      <p:pic>
        <p:nvPicPr>
          <p:cNvPr id="5" name="Picture 4" descr="annual_timeseries_pr_relative_ECN_1986-2005_NRMv3_second_draft-cropped.jpg"/>
          <p:cNvPicPr>
            <a:picLocks noChangeAspect="1"/>
          </p:cNvPicPr>
          <p:nvPr/>
        </p:nvPicPr>
        <p:blipFill>
          <a:blip r:embed="rId4" cstate="print"/>
          <a:stretch>
            <a:fillRect/>
          </a:stretch>
        </p:blipFill>
        <p:spPr>
          <a:xfrm>
            <a:off x="2879812" y="777085"/>
            <a:ext cx="5359710" cy="3092955"/>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7704348" y="1952836"/>
            <a:ext cx="396044" cy="523220"/>
          </a:xfrm>
          <a:prstGeom prst="rect">
            <a:avLst/>
          </a:prstGeom>
          <a:noFill/>
        </p:spPr>
        <p:txBody>
          <a:bodyPr wrap="square" rtlCol="0">
            <a:spAutoFit/>
          </a:bodyPr>
          <a:lstStyle/>
          <a:p>
            <a:r>
              <a:rPr lang="en-AU" sz="2800" b="1" dirty="0" smtClean="0">
                <a:solidFill>
                  <a:srgbClr val="00B050"/>
                </a:solidFill>
              </a:rPr>
              <a:t>}</a:t>
            </a:r>
            <a:endParaRPr lang="en-AU" b="1" dirty="0">
              <a:solidFill>
                <a:srgbClr val="00B050"/>
              </a:solidFill>
            </a:endParaRPr>
          </a:p>
        </p:txBody>
      </p:sp>
      <p:sp>
        <p:nvSpPr>
          <p:cNvPr id="7" name="TextBox 6"/>
          <p:cNvSpPr txBox="1"/>
          <p:nvPr/>
        </p:nvSpPr>
        <p:spPr>
          <a:xfrm>
            <a:off x="7668344" y="2960948"/>
            <a:ext cx="396044" cy="523220"/>
          </a:xfrm>
          <a:prstGeom prst="rect">
            <a:avLst/>
          </a:prstGeom>
          <a:noFill/>
        </p:spPr>
        <p:txBody>
          <a:bodyPr wrap="square" rtlCol="0">
            <a:spAutoFit/>
          </a:bodyPr>
          <a:lstStyle/>
          <a:p>
            <a:r>
              <a:rPr lang="en-AU" sz="2800" b="1" dirty="0" smtClean="0">
                <a:solidFill>
                  <a:srgbClr val="FF0000"/>
                </a:solidFill>
              </a:rPr>
              <a:t>}</a:t>
            </a:r>
            <a:endParaRPr lang="en-AU" b="1" dirty="0">
              <a:solidFill>
                <a:srgbClr val="FF0000"/>
              </a:solidFill>
            </a:endParaRPr>
          </a:p>
        </p:txBody>
      </p:sp>
      <p:sp>
        <p:nvSpPr>
          <p:cNvPr id="8" name="TextBox 7"/>
          <p:cNvSpPr txBox="1"/>
          <p:nvPr/>
        </p:nvSpPr>
        <p:spPr>
          <a:xfrm>
            <a:off x="7812360" y="2564904"/>
            <a:ext cx="396044" cy="584775"/>
          </a:xfrm>
          <a:prstGeom prst="rect">
            <a:avLst/>
          </a:prstGeom>
          <a:noFill/>
        </p:spPr>
        <p:txBody>
          <a:bodyPr wrap="square" rtlCol="0">
            <a:spAutoFit/>
          </a:bodyPr>
          <a:lstStyle/>
          <a:p>
            <a:pPr algn="r"/>
            <a:r>
              <a:rPr lang="en-AU" sz="3200" b="1" dirty="0" smtClean="0">
                <a:solidFill>
                  <a:srgbClr val="002060"/>
                </a:solidFill>
              </a:rPr>
              <a:t>?</a:t>
            </a:r>
            <a:endParaRPr lang="en-AU" sz="2000" b="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fade">
                                      <p:cBhvr>
                                        <p:cTn id="7" dur="1000"/>
                                        <p:tgtEl>
                                          <p:spTgt spid="35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843">
                                            <p:txEl>
                                              <p:pRg st="1" end="1"/>
                                            </p:txEl>
                                          </p:spTgt>
                                        </p:tgtEl>
                                        <p:attrNameLst>
                                          <p:attrName>style.visibility</p:attrName>
                                        </p:attrNameLst>
                                      </p:cBhvr>
                                      <p:to>
                                        <p:strVal val="visible"/>
                                      </p:to>
                                    </p:set>
                                    <p:animEffect transition="in" filter="fade">
                                      <p:cBhvr>
                                        <p:cTn id="12" dur="1000"/>
                                        <p:tgtEl>
                                          <p:spTgt spid="35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843">
                                            <p:txEl>
                                              <p:pRg st="2" end="2"/>
                                            </p:txEl>
                                          </p:spTgt>
                                        </p:tgtEl>
                                        <p:attrNameLst>
                                          <p:attrName>style.visibility</p:attrName>
                                        </p:attrNameLst>
                                      </p:cBhvr>
                                      <p:to>
                                        <p:strVal val="visible"/>
                                      </p:to>
                                    </p:set>
                                    <p:animEffect transition="in" filter="fade">
                                      <p:cBhvr>
                                        <p:cTn id="17" dur="1000"/>
                                        <p:tgtEl>
                                          <p:spTgt spid="358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843">
                                            <p:txEl>
                                              <p:pRg st="3" end="3"/>
                                            </p:txEl>
                                          </p:spTgt>
                                        </p:tgtEl>
                                        <p:attrNameLst>
                                          <p:attrName>style.visibility</p:attrName>
                                        </p:attrNameLst>
                                      </p:cBhvr>
                                      <p:to>
                                        <p:strVal val="visible"/>
                                      </p:to>
                                    </p:set>
                                    <p:animEffect transition="in" filter="fade">
                                      <p:cBhvr>
                                        <p:cTn id="22" dur="1000"/>
                                        <p:tgtEl>
                                          <p:spTgt spid="35843">
                                            <p:txEl>
                                              <p:pRg st="3" end="3"/>
                                            </p:txEl>
                                          </p:spTgt>
                                        </p:tgtEl>
                                      </p:cBhvr>
                                    </p:animEffect>
                                  </p:childTnLst>
                                </p:cTn>
                              </p:par>
                              <p:par>
                                <p:cTn id="23" presetID="53"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5843">
                                            <p:txEl>
                                              <p:pRg st="4" end="4"/>
                                            </p:txEl>
                                          </p:spTgt>
                                        </p:tgtEl>
                                        <p:attrNameLst>
                                          <p:attrName>style.visibility</p:attrName>
                                        </p:attrNameLst>
                                      </p:cBhvr>
                                      <p:to>
                                        <p:strVal val="visible"/>
                                      </p:to>
                                    </p:set>
                                    <p:animEffect transition="in" filter="fade">
                                      <p:cBhvr>
                                        <p:cTn id="32" dur="1000"/>
                                        <p:tgtEl>
                                          <p:spTgt spid="35843">
                                            <p:txEl>
                                              <p:pRg st="4" end="4"/>
                                            </p:txEl>
                                          </p:spTgt>
                                        </p:tgtEl>
                                      </p:cBhvr>
                                    </p:animEffect>
                                  </p:childTnLst>
                                </p:cTn>
                              </p:par>
                              <p:par>
                                <p:cTn id="33" presetID="2" presetClass="entr" presetSubtype="2"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1+#ppt_w/2"/>
                                          </p:val>
                                        </p:tav>
                                        <p:tav tm="100000">
                                          <p:val>
                                            <p:strVal val="#ppt_x"/>
                                          </p:val>
                                        </p:tav>
                                      </p:tavLst>
                                    </p:anim>
                                    <p:anim calcmode="lin" valueType="num">
                                      <p:cBhvr additive="base">
                                        <p:cTn id="3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5843">
                                            <p:txEl>
                                              <p:pRg st="5" end="5"/>
                                            </p:txEl>
                                          </p:spTgt>
                                        </p:tgtEl>
                                        <p:attrNameLst>
                                          <p:attrName>style.visibility</p:attrName>
                                        </p:attrNameLst>
                                      </p:cBhvr>
                                      <p:to>
                                        <p:strVal val="visible"/>
                                      </p:to>
                                    </p:set>
                                    <p:animEffect transition="in" filter="fade">
                                      <p:cBhvr>
                                        <p:cTn id="41" dur="1000"/>
                                        <p:tgtEl>
                                          <p:spTgt spid="35843">
                                            <p:txEl>
                                              <p:pRg st="5" end="5"/>
                                            </p:txEl>
                                          </p:spTgt>
                                        </p:tgtEl>
                                      </p:cBhvr>
                                    </p:animEffect>
                                  </p:childTnLst>
                                </p:cTn>
                              </p:par>
                              <p:par>
                                <p:cTn id="42" presetID="2" presetClass="entr" presetSubtype="2" fill="hold" grpId="0" nodeType="with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1+#ppt_w/2"/>
                                          </p:val>
                                        </p:tav>
                                        <p:tav tm="100000">
                                          <p:val>
                                            <p:strVal val="#ppt_x"/>
                                          </p:val>
                                        </p:tav>
                                      </p:tavLst>
                                    </p:anim>
                                    <p:anim calcmode="lin" valueType="num">
                                      <p:cBhvr additive="base">
                                        <p:cTn id="45"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5843">
                                            <p:txEl>
                                              <p:pRg st="6" end="6"/>
                                            </p:txEl>
                                          </p:spTgt>
                                        </p:tgtEl>
                                        <p:attrNameLst>
                                          <p:attrName>style.visibility</p:attrName>
                                        </p:attrNameLst>
                                      </p:cBhvr>
                                      <p:to>
                                        <p:strVal val="visible"/>
                                      </p:to>
                                    </p:set>
                                    <p:animEffect transition="in" filter="fade">
                                      <p:cBhvr>
                                        <p:cTn id="50" dur="1000"/>
                                        <p:tgtEl>
                                          <p:spTgt spid="35843">
                                            <p:txEl>
                                              <p:pRg st="6" end="6"/>
                                            </p:txEl>
                                          </p:spTgt>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a:xfrm>
            <a:off x="179512" y="224644"/>
            <a:ext cx="8237465" cy="918356"/>
          </a:xfrm>
        </p:spPr>
        <p:txBody>
          <a:bodyPr>
            <a:normAutofit/>
          </a:bodyPr>
          <a:lstStyle/>
          <a:p>
            <a:r>
              <a:rPr lang="en-AU" sz="3200" b="0" dirty="0" smtClean="0">
                <a:latin typeface="Verdana" pitchFamily="34" charset="0"/>
              </a:rPr>
              <a:t>Typical climate projections</a:t>
            </a:r>
          </a:p>
        </p:txBody>
      </p:sp>
      <p:sp>
        <p:nvSpPr>
          <p:cNvPr id="28675" name="Content Placeholder 2"/>
          <p:cNvSpPr>
            <a:spLocks noGrp="1"/>
          </p:cNvSpPr>
          <p:nvPr>
            <p:ph idx="4294967295"/>
          </p:nvPr>
        </p:nvSpPr>
        <p:spPr>
          <a:xfrm>
            <a:off x="215516" y="1232756"/>
            <a:ext cx="7841007" cy="4752528"/>
          </a:xfrm>
          <a:prstGeom prst="rect">
            <a:avLst/>
          </a:prstGeom>
        </p:spPr>
        <p:txBody>
          <a:bodyPr>
            <a:noAutofit/>
          </a:bodyPr>
          <a:lstStyle/>
          <a:p>
            <a:pPr>
              <a:lnSpc>
                <a:spcPct val="90000"/>
              </a:lnSpc>
            </a:pPr>
            <a:r>
              <a:rPr lang="en-AU" sz="2600" dirty="0" smtClean="0"/>
              <a:t>Typically projections are for individual climate variables for selected years and emissions scenarios</a:t>
            </a:r>
          </a:p>
          <a:p>
            <a:pPr>
              <a:lnSpc>
                <a:spcPct val="90000"/>
              </a:lnSpc>
            </a:pPr>
            <a:r>
              <a:rPr lang="en-AU" sz="2600" dirty="0" smtClean="0"/>
              <a:t>Projections expressed as a central tendency (e.g. mean or median) with a range of uncertainty, </a:t>
            </a:r>
            <a:r>
              <a:rPr lang="en-AU" sz="2600" i="1" dirty="0" smtClean="0"/>
              <a:t>e.g.</a:t>
            </a:r>
            <a:r>
              <a:rPr lang="en-AU" sz="2600" dirty="0" smtClean="0"/>
              <a:t> </a:t>
            </a:r>
          </a:p>
          <a:p>
            <a:pPr marL="742950" lvl="2" indent="-342900">
              <a:lnSpc>
                <a:spcPct val="90000"/>
              </a:lnSpc>
            </a:pPr>
            <a:r>
              <a:rPr lang="en-AU" sz="2600" dirty="0" smtClean="0">
                <a:solidFill>
                  <a:schemeClr val="tx1"/>
                </a:solidFill>
              </a:rPr>
              <a:t>2°C (1-3°C) warmer</a:t>
            </a:r>
          </a:p>
          <a:p>
            <a:pPr marL="742950" lvl="2" indent="-342900">
              <a:lnSpc>
                <a:spcPct val="90000"/>
              </a:lnSpc>
            </a:pPr>
            <a:r>
              <a:rPr lang="en-AU" sz="2600" dirty="0" smtClean="0">
                <a:solidFill>
                  <a:schemeClr val="tx1"/>
                </a:solidFill>
              </a:rPr>
              <a:t>10% (5-15%) wetter</a:t>
            </a:r>
          </a:p>
          <a:p>
            <a:pPr>
              <a:lnSpc>
                <a:spcPct val="90000"/>
              </a:lnSpc>
            </a:pPr>
            <a:r>
              <a:rPr lang="en-AU" sz="2600" dirty="0" smtClean="0"/>
              <a:t>OK for general information and working with single climate variables, but...</a:t>
            </a:r>
          </a:p>
          <a:p>
            <a:pPr>
              <a:lnSpc>
                <a:spcPct val="90000"/>
              </a:lnSpc>
            </a:pPr>
            <a:r>
              <a:rPr lang="en-AU" sz="2600" dirty="0" smtClean="0"/>
              <a:t>What if your impact assessment needs to consider multiple variables jointly (</a:t>
            </a:r>
            <a:r>
              <a:rPr lang="en-AU" sz="2600" i="1" dirty="0" smtClean="0"/>
              <a:t>e.g.</a:t>
            </a:r>
            <a:r>
              <a:rPr lang="en-AU" sz="2600" dirty="0" smtClean="0"/>
              <a:t> crop growth, species distributions)?</a:t>
            </a:r>
          </a:p>
        </p:txBody>
      </p:sp>
      <p:pic>
        <p:nvPicPr>
          <p:cNvPr id="4" name="Picture 5" descr="DSC00070"/>
          <p:cNvPicPr>
            <a:picLocks noChangeAspect="1" noChangeArrowheads="1"/>
          </p:cNvPicPr>
          <p:nvPr/>
        </p:nvPicPr>
        <p:blipFill>
          <a:blip r:embed="rId3" cstate="print"/>
          <a:srcRect/>
          <a:stretch>
            <a:fillRect/>
          </a:stretch>
        </p:blipFill>
        <p:spPr bwMode="auto">
          <a:xfrm>
            <a:off x="7921625" y="0"/>
            <a:ext cx="1222375" cy="21717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fade">
                                      <p:cBhvr>
                                        <p:cTn id="7" dur="500"/>
                                        <p:tgtEl>
                                          <p:spTgt spid="28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fade">
                                      <p:cBhvr>
                                        <p:cTn id="12" dur="500"/>
                                        <p:tgtEl>
                                          <p:spTgt spid="286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fade">
                                      <p:cBhvr>
                                        <p:cTn id="17" dur="500"/>
                                        <p:tgtEl>
                                          <p:spTgt spid="286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675">
                                            <p:txEl>
                                              <p:pRg st="3" end="3"/>
                                            </p:txEl>
                                          </p:spTgt>
                                        </p:tgtEl>
                                        <p:attrNameLst>
                                          <p:attrName>style.visibility</p:attrName>
                                        </p:attrNameLst>
                                      </p:cBhvr>
                                      <p:to>
                                        <p:strVal val="visible"/>
                                      </p:to>
                                    </p:set>
                                    <p:animEffect transition="in" filter="fade">
                                      <p:cBhvr>
                                        <p:cTn id="22" dur="500"/>
                                        <p:tgtEl>
                                          <p:spTgt spid="2867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8675">
                                            <p:txEl>
                                              <p:pRg st="4" end="4"/>
                                            </p:txEl>
                                          </p:spTgt>
                                        </p:tgtEl>
                                        <p:attrNameLst>
                                          <p:attrName>style.visibility</p:attrName>
                                        </p:attrNameLst>
                                      </p:cBhvr>
                                      <p:to>
                                        <p:strVal val="visible"/>
                                      </p:to>
                                    </p:set>
                                    <p:animEffect transition="in" filter="fade">
                                      <p:cBhvr>
                                        <p:cTn id="27" dur="500"/>
                                        <p:tgtEl>
                                          <p:spTgt spid="2867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8675">
                                            <p:txEl>
                                              <p:pRg st="5" end="5"/>
                                            </p:txEl>
                                          </p:spTgt>
                                        </p:tgtEl>
                                        <p:attrNameLst>
                                          <p:attrName>style.visibility</p:attrName>
                                        </p:attrNameLst>
                                      </p:cBhvr>
                                      <p:to>
                                        <p:strVal val="visible"/>
                                      </p:to>
                                    </p:set>
                                    <p:animEffect transition="in" filter="fade">
                                      <p:cBhvr>
                                        <p:cTn id="32" dur="500"/>
                                        <p:tgtEl>
                                          <p:spTgt spid="286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28" name="Text Box 40"/>
          <p:cNvSpPr txBox="1">
            <a:spLocks noChangeArrowheads="1"/>
          </p:cNvSpPr>
          <p:nvPr/>
        </p:nvSpPr>
        <p:spPr bwMode="auto">
          <a:xfrm>
            <a:off x="1642606" y="1257300"/>
            <a:ext cx="6553200" cy="977900"/>
          </a:xfrm>
          <a:prstGeom prst="rect">
            <a:avLst/>
          </a:prstGeom>
          <a:solidFill>
            <a:srgbClr val="FFFFFF"/>
          </a:solidFill>
          <a:ln w="38160">
            <a:solidFill>
              <a:srgbClr val="4F81BD"/>
            </a:solidFill>
            <a:miter lim="800000"/>
            <a:headEnd/>
            <a:tailEnd/>
          </a:ln>
          <a:effectLst/>
        </p:spPr>
        <p:txBody>
          <a:bodyPr lIns="90000" tIns="46800" rIns="90000" bIns="46800">
            <a:spAutoFit/>
          </a:bodyPr>
          <a:lstStyle/>
          <a:p>
            <a:pPr>
              <a:spcBef>
                <a:spcPts val="600"/>
              </a:spcBef>
              <a:spcAft>
                <a:spcPts val="600"/>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AU" sz="2400" dirty="0" smtClean="0">
                <a:solidFill>
                  <a:srgbClr val="000000"/>
                </a:solidFill>
              </a:rPr>
              <a:t>Temperature change</a:t>
            </a:r>
            <a:r>
              <a:rPr lang="en-AU" sz="2400" dirty="0">
                <a:solidFill>
                  <a:srgbClr val="000000"/>
                </a:solidFill>
              </a:rPr>
              <a:t>: 	+</a:t>
            </a:r>
            <a:r>
              <a:rPr lang="en-AU" sz="2400" dirty="0" smtClean="0">
                <a:solidFill>
                  <a:srgbClr val="000000"/>
                </a:solidFill>
              </a:rPr>
              <a:t>1.7 (+1.1 </a:t>
            </a:r>
            <a:r>
              <a:rPr lang="en-AU" sz="2400" dirty="0">
                <a:solidFill>
                  <a:srgbClr val="000000"/>
                </a:solidFill>
              </a:rPr>
              <a:t>to </a:t>
            </a:r>
            <a:r>
              <a:rPr lang="en-AU" sz="2400" dirty="0" smtClean="0">
                <a:solidFill>
                  <a:srgbClr val="000000"/>
                </a:solidFill>
              </a:rPr>
              <a:t>+2.6) °C</a:t>
            </a:r>
            <a:endParaRPr lang="en-AU" sz="2400" dirty="0">
              <a:solidFill>
                <a:srgbClr val="000000"/>
              </a:solidFill>
            </a:endParaRPr>
          </a:p>
          <a:p>
            <a:pPr>
              <a:spcBef>
                <a:spcPts val="600"/>
              </a:spcBef>
              <a:spcAft>
                <a:spcPts val="600"/>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AU" sz="2400" dirty="0">
                <a:solidFill>
                  <a:srgbClr val="000000"/>
                </a:solidFill>
              </a:rPr>
              <a:t>Rainfall change: 			</a:t>
            </a:r>
            <a:r>
              <a:rPr lang="en-AU" sz="2400" dirty="0" smtClean="0">
                <a:solidFill>
                  <a:srgbClr val="000000"/>
                </a:solidFill>
              </a:rPr>
              <a:t>-2.4 (-15.0 </a:t>
            </a:r>
            <a:r>
              <a:rPr lang="en-AU" sz="2400" dirty="0">
                <a:solidFill>
                  <a:srgbClr val="000000"/>
                </a:solidFill>
              </a:rPr>
              <a:t>to </a:t>
            </a:r>
            <a:r>
              <a:rPr lang="en-AU" sz="2400" dirty="0" smtClean="0">
                <a:solidFill>
                  <a:srgbClr val="000000"/>
                </a:solidFill>
              </a:rPr>
              <a:t>+12.9) </a:t>
            </a:r>
            <a:r>
              <a:rPr lang="en-AU" sz="2400" dirty="0">
                <a:solidFill>
                  <a:srgbClr val="000000"/>
                </a:solidFill>
              </a:rPr>
              <a:t>%</a:t>
            </a:r>
          </a:p>
        </p:txBody>
      </p:sp>
      <p:sp>
        <p:nvSpPr>
          <p:cNvPr id="5" name="Title 1"/>
          <p:cNvSpPr>
            <a:spLocks noGrp="1"/>
          </p:cNvSpPr>
          <p:nvPr>
            <p:ph type="title" idx="4294967295"/>
          </p:nvPr>
        </p:nvSpPr>
        <p:spPr>
          <a:xfrm>
            <a:off x="179512" y="0"/>
            <a:ext cx="8964488" cy="1008112"/>
          </a:xfrm>
        </p:spPr>
        <p:txBody>
          <a:bodyPr>
            <a:normAutofit/>
          </a:bodyPr>
          <a:lstStyle/>
          <a:p>
            <a:r>
              <a:rPr lang="en-AU" sz="3200" b="0" dirty="0" smtClean="0">
                <a:latin typeface="Verdana" pitchFamily="34" charset="0"/>
              </a:rPr>
              <a:t>Typical climate projections &amp; Internal Consistency</a:t>
            </a: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descr="Model Plot.jpg"/>
          <p:cNvPicPr>
            <a:picLocks noChangeAspect="1"/>
          </p:cNvPicPr>
          <p:nvPr/>
        </p:nvPicPr>
        <p:blipFill>
          <a:blip r:embed="rId3" cstate="print"/>
          <a:stretch>
            <a:fillRect/>
          </a:stretch>
        </p:blipFill>
        <p:spPr>
          <a:xfrm>
            <a:off x="300037" y="2235200"/>
            <a:ext cx="8582025" cy="3838575"/>
          </a:xfrm>
          <a:prstGeom prst="rect">
            <a:avLst/>
          </a:prstGeom>
        </p:spPr>
      </p:pic>
      <p:sp>
        <p:nvSpPr>
          <p:cNvPr id="12328" name="Text Box 40"/>
          <p:cNvSpPr txBox="1">
            <a:spLocks noChangeArrowheads="1"/>
          </p:cNvSpPr>
          <p:nvPr/>
        </p:nvSpPr>
        <p:spPr bwMode="auto">
          <a:xfrm>
            <a:off x="1642606" y="1257300"/>
            <a:ext cx="6553200" cy="977900"/>
          </a:xfrm>
          <a:prstGeom prst="rect">
            <a:avLst/>
          </a:prstGeom>
          <a:solidFill>
            <a:srgbClr val="FFFFFF"/>
          </a:solidFill>
          <a:ln w="38160">
            <a:solidFill>
              <a:srgbClr val="4F81BD"/>
            </a:solidFill>
            <a:miter lim="800000"/>
            <a:headEnd/>
            <a:tailEnd/>
          </a:ln>
          <a:effectLst/>
        </p:spPr>
        <p:txBody>
          <a:bodyPr lIns="90000" tIns="46800" rIns="90000" bIns="46800">
            <a:spAutoFit/>
          </a:bodyPr>
          <a:lstStyle/>
          <a:p>
            <a:pPr>
              <a:spcBef>
                <a:spcPts val="600"/>
              </a:spcBef>
              <a:spcAft>
                <a:spcPts val="600"/>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AU" sz="2400" dirty="0" smtClean="0">
                <a:solidFill>
                  <a:srgbClr val="000000"/>
                </a:solidFill>
              </a:rPr>
              <a:t>Temperature change</a:t>
            </a:r>
            <a:r>
              <a:rPr lang="en-AU" sz="2400" dirty="0">
                <a:solidFill>
                  <a:srgbClr val="000000"/>
                </a:solidFill>
              </a:rPr>
              <a:t>: 	+</a:t>
            </a:r>
            <a:r>
              <a:rPr lang="en-AU" sz="2400" dirty="0" smtClean="0">
                <a:solidFill>
                  <a:srgbClr val="000000"/>
                </a:solidFill>
              </a:rPr>
              <a:t>1.7 (+1.1 </a:t>
            </a:r>
            <a:r>
              <a:rPr lang="en-AU" sz="2400" dirty="0">
                <a:solidFill>
                  <a:srgbClr val="000000"/>
                </a:solidFill>
              </a:rPr>
              <a:t>to </a:t>
            </a:r>
            <a:r>
              <a:rPr lang="en-AU" sz="2400" dirty="0" smtClean="0">
                <a:solidFill>
                  <a:srgbClr val="000000"/>
                </a:solidFill>
              </a:rPr>
              <a:t>+2.6) °C</a:t>
            </a:r>
            <a:endParaRPr lang="en-AU" sz="2400" dirty="0">
              <a:solidFill>
                <a:srgbClr val="000000"/>
              </a:solidFill>
            </a:endParaRPr>
          </a:p>
          <a:p>
            <a:pPr>
              <a:spcBef>
                <a:spcPts val="600"/>
              </a:spcBef>
              <a:spcAft>
                <a:spcPts val="600"/>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AU" sz="2400" dirty="0">
                <a:solidFill>
                  <a:srgbClr val="000000"/>
                </a:solidFill>
              </a:rPr>
              <a:t>Rainfall change: 			</a:t>
            </a:r>
            <a:r>
              <a:rPr lang="en-AU" sz="2400" dirty="0" smtClean="0">
                <a:solidFill>
                  <a:srgbClr val="000000"/>
                </a:solidFill>
              </a:rPr>
              <a:t>-2.4 (-15.0 </a:t>
            </a:r>
            <a:r>
              <a:rPr lang="en-AU" sz="2400" dirty="0">
                <a:solidFill>
                  <a:srgbClr val="000000"/>
                </a:solidFill>
              </a:rPr>
              <a:t>to </a:t>
            </a:r>
            <a:r>
              <a:rPr lang="en-AU" sz="2400" dirty="0" smtClean="0">
                <a:solidFill>
                  <a:srgbClr val="000000"/>
                </a:solidFill>
              </a:rPr>
              <a:t>+12.9) </a:t>
            </a:r>
            <a:r>
              <a:rPr lang="en-AU" sz="2400" dirty="0">
                <a:solidFill>
                  <a:srgbClr val="000000"/>
                </a:solidFill>
              </a:rPr>
              <a:t>%</a:t>
            </a:r>
          </a:p>
        </p:txBody>
      </p:sp>
      <p:sp>
        <p:nvSpPr>
          <p:cNvPr id="12308" name="Text Box 20"/>
          <p:cNvSpPr txBox="1">
            <a:spLocks noChangeArrowheads="1"/>
          </p:cNvSpPr>
          <p:nvPr/>
        </p:nvSpPr>
        <p:spPr bwMode="auto">
          <a:xfrm>
            <a:off x="4055403" y="5261675"/>
            <a:ext cx="971200" cy="368300"/>
          </a:xfrm>
          <a:prstGeom prst="rect">
            <a:avLst/>
          </a:prstGeom>
          <a:noFill/>
          <a:ln w="9525">
            <a:noFill/>
            <a:round/>
            <a:headEnd/>
            <a:tailEnd/>
          </a:ln>
          <a:effectLst/>
        </p:spPr>
        <p:txBody>
          <a:bodyPr wrap="square" lIns="90000" tIns="46800" rIns="90000" bIns="46800">
            <a:spAutoFit/>
          </a:bodyPr>
          <a:lstStyle/>
          <a:p>
            <a:pPr>
              <a:spcBef>
                <a:spcPts val="1125"/>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AU" dirty="0">
                <a:solidFill>
                  <a:srgbClr val="000000"/>
                </a:solidFill>
              </a:rPr>
              <a:t>Rainfall</a:t>
            </a:r>
          </a:p>
        </p:txBody>
      </p:sp>
      <p:sp>
        <p:nvSpPr>
          <p:cNvPr id="12292" name="Text Box 4"/>
          <p:cNvSpPr txBox="1">
            <a:spLocks noChangeArrowheads="1"/>
          </p:cNvSpPr>
          <p:nvPr/>
        </p:nvSpPr>
        <p:spPr bwMode="auto">
          <a:xfrm>
            <a:off x="3851920" y="2564904"/>
            <a:ext cx="1514556" cy="368300"/>
          </a:xfrm>
          <a:prstGeom prst="rect">
            <a:avLst/>
          </a:prstGeom>
          <a:noFill/>
          <a:ln w="9525">
            <a:noFill/>
            <a:round/>
            <a:headEnd/>
            <a:tailEnd/>
          </a:ln>
          <a:effectLst/>
        </p:spPr>
        <p:txBody>
          <a:bodyPr wrap="square" lIns="90000" tIns="46800" rIns="90000" bIns="46800">
            <a:spAutoFit/>
          </a:bodyPr>
          <a:lstStyle/>
          <a:p>
            <a:pPr>
              <a:spcBef>
                <a:spcPts val="1125"/>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AU" dirty="0" smtClean="0">
                <a:solidFill>
                  <a:srgbClr val="000000"/>
                </a:solidFill>
              </a:rPr>
              <a:t>Temperature</a:t>
            </a:r>
            <a:endParaRPr lang="en-AU" dirty="0">
              <a:solidFill>
                <a:srgbClr val="000000"/>
              </a:solidFill>
            </a:endParaRPr>
          </a:p>
        </p:txBody>
      </p:sp>
      <p:sp>
        <p:nvSpPr>
          <p:cNvPr id="49" name="Line 38"/>
          <p:cNvSpPr>
            <a:spLocks noChangeShapeType="1"/>
          </p:cNvSpPr>
          <p:nvPr/>
        </p:nvSpPr>
        <p:spPr bwMode="auto">
          <a:xfrm>
            <a:off x="1534332" y="3115160"/>
            <a:ext cx="2193009" cy="2042032"/>
          </a:xfrm>
          <a:prstGeom prst="line">
            <a:avLst/>
          </a:prstGeom>
          <a:noFill/>
          <a:ln w="9360">
            <a:solidFill>
              <a:srgbClr val="000000"/>
            </a:solidFill>
            <a:miter lim="800000"/>
            <a:headEnd/>
            <a:tailEnd type="triangle" w="med" len="med"/>
          </a:ln>
          <a:effectLst/>
        </p:spPr>
        <p:txBody>
          <a:bodyPr/>
          <a:lstStyle/>
          <a:p>
            <a:endParaRPr lang="en-AU"/>
          </a:p>
        </p:txBody>
      </p:sp>
      <p:grpSp>
        <p:nvGrpSpPr>
          <p:cNvPr id="2" name="Group 34"/>
          <p:cNvGrpSpPr/>
          <p:nvPr/>
        </p:nvGrpSpPr>
        <p:grpSpPr>
          <a:xfrm>
            <a:off x="4591050" y="2996952"/>
            <a:ext cx="3581350" cy="2160240"/>
            <a:chOff x="4591050" y="2996952"/>
            <a:chExt cx="3581350" cy="2160240"/>
          </a:xfrm>
        </p:grpSpPr>
        <p:sp>
          <p:nvSpPr>
            <p:cNvPr id="51" name="Line 38"/>
            <p:cNvSpPr>
              <a:spLocks noChangeShapeType="1"/>
            </p:cNvSpPr>
            <p:nvPr/>
          </p:nvSpPr>
          <p:spPr bwMode="auto">
            <a:xfrm flipH="1">
              <a:off x="7113722" y="3140968"/>
              <a:ext cx="1058678" cy="2016224"/>
            </a:xfrm>
            <a:prstGeom prst="line">
              <a:avLst/>
            </a:prstGeom>
            <a:noFill/>
            <a:ln w="9360">
              <a:solidFill>
                <a:srgbClr val="000000"/>
              </a:solidFill>
              <a:miter lim="800000"/>
              <a:headEnd/>
              <a:tailEnd type="triangle" w="med" len="med"/>
            </a:ln>
            <a:effectLst/>
          </p:spPr>
          <p:txBody>
            <a:bodyPr/>
            <a:lstStyle/>
            <a:p>
              <a:endParaRPr lang="en-AU"/>
            </a:p>
          </p:txBody>
        </p:sp>
        <p:sp>
          <p:nvSpPr>
            <p:cNvPr id="53" name="Line 38"/>
            <p:cNvSpPr>
              <a:spLocks noChangeShapeType="1"/>
            </p:cNvSpPr>
            <p:nvPr/>
          </p:nvSpPr>
          <p:spPr bwMode="auto">
            <a:xfrm flipH="1">
              <a:off x="5137688" y="3140968"/>
              <a:ext cx="1255362" cy="2016224"/>
            </a:xfrm>
            <a:prstGeom prst="line">
              <a:avLst/>
            </a:prstGeom>
            <a:noFill/>
            <a:ln w="9360">
              <a:solidFill>
                <a:srgbClr val="000000"/>
              </a:solidFill>
              <a:miter lim="800000"/>
              <a:headEnd/>
              <a:tailEnd type="triangle" w="med" len="med"/>
            </a:ln>
            <a:effectLst/>
          </p:spPr>
          <p:txBody>
            <a:bodyPr/>
            <a:lstStyle/>
            <a:p>
              <a:endParaRPr lang="en-AU"/>
            </a:p>
          </p:txBody>
        </p:sp>
        <p:sp>
          <p:nvSpPr>
            <p:cNvPr id="25" name="Line 38"/>
            <p:cNvSpPr>
              <a:spLocks noChangeShapeType="1"/>
            </p:cNvSpPr>
            <p:nvPr/>
          </p:nvSpPr>
          <p:spPr bwMode="auto">
            <a:xfrm flipH="1">
              <a:off x="4591050" y="2996952"/>
              <a:ext cx="953427" cy="2160240"/>
            </a:xfrm>
            <a:prstGeom prst="line">
              <a:avLst/>
            </a:prstGeom>
            <a:noFill/>
            <a:ln w="9360">
              <a:solidFill>
                <a:srgbClr val="000000"/>
              </a:solidFill>
              <a:miter lim="800000"/>
              <a:headEnd/>
              <a:tailEnd type="triangle" w="med" len="med"/>
            </a:ln>
            <a:effectLst/>
          </p:spPr>
          <p:txBody>
            <a:bodyPr/>
            <a:lstStyle/>
            <a:p>
              <a:endParaRPr lang="en-AU"/>
            </a:p>
          </p:txBody>
        </p:sp>
      </p:grpSp>
      <p:grpSp>
        <p:nvGrpSpPr>
          <p:cNvPr id="3" name="Group 33"/>
          <p:cNvGrpSpPr/>
          <p:nvPr/>
        </p:nvGrpSpPr>
        <p:grpSpPr>
          <a:xfrm>
            <a:off x="1979712" y="2996952"/>
            <a:ext cx="6264696" cy="2264722"/>
            <a:chOff x="1979712" y="2996952"/>
            <a:chExt cx="6264696" cy="2264722"/>
          </a:xfrm>
        </p:grpSpPr>
        <p:sp>
          <p:nvSpPr>
            <p:cNvPr id="54" name="Line 38"/>
            <p:cNvSpPr>
              <a:spLocks noChangeShapeType="1"/>
            </p:cNvSpPr>
            <p:nvPr/>
          </p:nvSpPr>
          <p:spPr bwMode="auto">
            <a:xfrm>
              <a:off x="2843808" y="3284984"/>
              <a:ext cx="5400600" cy="1872209"/>
            </a:xfrm>
            <a:prstGeom prst="line">
              <a:avLst/>
            </a:prstGeom>
            <a:noFill/>
            <a:ln w="9360">
              <a:solidFill>
                <a:srgbClr val="000000"/>
              </a:solidFill>
              <a:miter lim="800000"/>
              <a:headEnd/>
              <a:tailEnd type="triangle" w="med" len="med"/>
            </a:ln>
            <a:effectLst/>
          </p:spPr>
          <p:txBody>
            <a:bodyPr/>
            <a:lstStyle/>
            <a:p>
              <a:endParaRPr lang="en-AU"/>
            </a:p>
          </p:txBody>
        </p:sp>
        <p:sp>
          <p:nvSpPr>
            <p:cNvPr id="28" name="Line 38"/>
            <p:cNvSpPr>
              <a:spLocks noChangeShapeType="1"/>
            </p:cNvSpPr>
            <p:nvPr/>
          </p:nvSpPr>
          <p:spPr bwMode="auto">
            <a:xfrm>
              <a:off x="2843808" y="3140966"/>
              <a:ext cx="3888432" cy="2120708"/>
            </a:xfrm>
            <a:prstGeom prst="line">
              <a:avLst/>
            </a:prstGeom>
            <a:noFill/>
            <a:ln w="9360">
              <a:solidFill>
                <a:srgbClr val="000000"/>
              </a:solidFill>
              <a:miter lim="800000"/>
              <a:headEnd/>
              <a:tailEnd type="triangle" w="med" len="med"/>
            </a:ln>
            <a:effectLst/>
          </p:spPr>
          <p:txBody>
            <a:bodyPr/>
            <a:lstStyle/>
            <a:p>
              <a:endParaRPr lang="en-AU"/>
            </a:p>
          </p:txBody>
        </p:sp>
        <p:sp>
          <p:nvSpPr>
            <p:cNvPr id="50" name="Line 38"/>
            <p:cNvSpPr>
              <a:spLocks noChangeShapeType="1"/>
            </p:cNvSpPr>
            <p:nvPr/>
          </p:nvSpPr>
          <p:spPr bwMode="auto">
            <a:xfrm>
              <a:off x="1979712" y="3140967"/>
              <a:ext cx="3948390" cy="2120707"/>
            </a:xfrm>
            <a:prstGeom prst="line">
              <a:avLst/>
            </a:prstGeom>
            <a:noFill/>
            <a:ln w="9360">
              <a:solidFill>
                <a:srgbClr val="000000"/>
              </a:solidFill>
              <a:miter lim="800000"/>
              <a:headEnd/>
              <a:tailEnd type="triangle" w="med" len="med"/>
            </a:ln>
            <a:effectLst/>
          </p:spPr>
          <p:txBody>
            <a:bodyPr/>
            <a:lstStyle/>
            <a:p>
              <a:endParaRPr lang="en-AU"/>
            </a:p>
          </p:txBody>
        </p:sp>
        <p:sp>
          <p:nvSpPr>
            <p:cNvPr id="55" name="Line 38"/>
            <p:cNvSpPr>
              <a:spLocks noChangeShapeType="1"/>
            </p:cNvSpPr>
            <p:nvPr/>
          </p:nvSpPr>
          <p:spPr bwMode="auto">
            <a:xfrm>
              <a:off x="3290808" y="3118904"/>
              <a:ext cx="1583410" cy="2038288"/>
            </a:xfrm>
            <a:prstGeom prst="line">
              <a:avLst/>
            </a:prstGeom>
            <a:noFill/>
            <a:ln w="9360">
              <a:solidFill>
                <a:srgbClr val="000000"/>
              </a:solidFill>
              <a:miter lim="800000"/>
              <a:headEnd/>
              <a:tailEnd type="triangle" w="med" len="med"/>
            </a:ln>
            <a:effectLst/>
          </p:spPr>
          <p:txBody>
            <a:bodyPr/>
            <a:lstStyle/>
            <a:p>
              <a:endParaRPr lang="en-AU"/>
            </a:p>
          </p:txBody>
        </p:sp>
        <p:sp>
          <p:nvSpPr>
            <p:cNvPr id="56" name="Line 38"/>
            <p:cNvSpPr>
              <a:spLocks noChangeShapeType="1"/>
            </p:cNvSpPr>
            <p:nvPr/>
          </p:nvSpPr>
          <p:spPr bwMode="auto">
            <a:xfrm>
              <a:off x="3727340" y="3284984"/>
              <a:ext cx="328063" cy="1872208"/>
            </a:xfrm>
            <a:prstGeom prst="line">
              <a:avLst/>
            </a:prstGeom>
            <a:noFill/>
            <a:ln w="9360">
              <a:solidFill>
                <a:srgbClr val="000000"/>
              </a:solidFill>
              <a:miter lim="800000"/>
              <a:headEnd/>
              <a:tailEnd type="triangle" w="med" len="med"/>
            </a:ln>
            <a:effectLst/>
          </p:spPr>
          <p:txBody>
            <a:bodyPr/>
            <a:lstStyle/>
            <a:p>
              <a:endParaRPr lang="en-AU"/>
            </a:p>
          </p:txBody>
        </p:sp>
        <p:sp>
          <p:nvSpPr>
            <p:cNvPr id="57" name="Line 38"/>
            <p:cNvSpPr>
              <a:spLocks noChangeShapeType="1"/>
            </p:cNvSpPr>
            <p:nvPr/>
          </p:nvSpPr>
          <p:spPr bwMode="auto">
            <a:xfrm>
              <a:off x="4211960" y="3356992"/>
              <a:ext cx="1728192" cy="1656184"/>
            </a:xfrm>
            <a:prstGeom prst="line">
              <a:avLst/>
            </a:prstGeom>
            <a:noFill/>
            <a:ln w="9360">
              <a:solidFill>
                <a:srgbClr val="000000"/>
              </a:solidFill>
              <a:miter lim="800000"/>
              <a:headEnd/>
              <a:tailEnd type="triangle" w="med" len="med"/>
            </a:ln>
            <a:effectLst/>
          </p:spPr>
          <p:txBody>
            <a:bodyPr/>
            <a:lstStyle/>
            <a:p>
              <a:endParaRPr lang="en-AU"/>
            </a:p>
          </p:txBody>
        </p:sp>
        <p:sp>
          <p:nvSpPr>
            <p:cNvPr id="58" name="Line 38"/>
            <p:cNvSpPr>
              <a:spLocks noChangeShapeType="1"/>
            </p:cNvSpPr>
            <p:nvPr/>
          </p:nvSpPr>
          <p:spPr bwMode="auto">
            <a:xfrm>
              <a:off x="4162507" y="3140966"/>
              <a:ext cx="1618361" cy="1872209"/>
            </a:xfrm>
            <a:prstGeom prst="line">
              <a:avLst/>
            </a:prstGeom>
            <a:noFill/>
            <a:ln w="9360">
              <a:solidFill>
                <a:srgbClr val="000000"/>
              </a:solidFill>
              <a:miter lim="800000"/>
              <a:headEnd/>
              <a:tailEnd type="triangle" w="med" len="med"/>
            </a:ln>
            <a:effectLst/>
          </p:spPr>
          <p:txBody>
            <a:bodyPr/>
            <a:lstStyle/>
            <a:p>
              <a:endParaRPr lang="en-AU"/>
            </a:p>
          </p:txBody>
        </p:sp>
        <p:sp>
          <p:nvSpPr>
            <p:cNvPr id="59" name="Line 38"/>
            <p:cNvSpPr>
              <a:spLocks noChangeShapeType="1"/>
            </p:cNvSpPr>
            <p:nvPr/>
          </p:nvSpPr>
          <p:spPr bwMode="auto">
            <a:xfrm>
              <a:off x="4139952" y="2996952"/>
              <a:ext cx="2376264" cy="2016224"/>
            </a:xfrm>
            <a:prstGeom prst="line">
              <a:avLst/>
            </a:prstGeom>
            <a:noFill/>
            <a:ln w="9360">
              <a:solidFill>
                <a:srgbClr val="000000"/>
              </a:solidFill>
              <a:miter lim="800000"/>
              <a:headEnd/>
              <a:tailEnd type="triangle" w="med" len="med"/>
            </a:ln>
            <a:effectLst/>
          </p:spPr>
          <p:txBody>
            <a:bodyPr/>
            <a:lstStyle/>
            <a:p>
              <a:endParaRPr lang="en-AU"/>
            </a:p>
          </p:txBody>
        </p:sp>
        <p:sp>
          <p:nvSpPr>
            <p:cNvPr id="23" name="Line 38"/>
            <p:cNvSpPr>
              <a:spLocks noChangeShapeType="1"/>
            </p:cNvSpPr>
            <p:nvPr/>
          </p:nvSpPr>
          <p:spPr bwMode="auto">
            <a:xfrm>
              <a:off x="5501899" y="3245450"/>
              <a:ext cx="1441826" cy="1767725"/>
            </a:xfrm>
            <a:prstGeom prst="line">
              <a:avLst/>
            </a:prstGeom>
            <a:noFill/>
            <a:ln w="9360">
              <a:solidFill>
                <a:srgbClr val="000000"/>
              </a:solidFill>
              <a:miter lim="800000"/>
              <a:headEnd/>
              <a:tailEnd type="triangle" w="med" len="med"/>
            </a:ln>
            <a:effectLst/>
          </p:spPr>
          <p:txBody>
            <a:bodyPr/>
            <a:lstStyle/>
            <a:p>
              <a:endParaRPr lang="en-AU"/>
            </a:p>
          </p:txBody>
        </p:sp>
        <p:sp>
          <p:nvSpPr>
            <p:cNvPr id="24" name="Line 38"/>
            <p:cNvSpPr>
              <a:spLocks noChangeShapeType="1"/>
            </p:cNvSpPr>
            <p:nvPr/>
          </p:nvSpPr>
          <p:spPr bwMode="auto">
            <a:xfrm>
              <a:off x="5137688" y="3140966"/>
              <a:ext cx="508779" cy="2016226"/>
            </a:xfrm>
            <a:prstGeom prst="line">
              <a:avLst/>
            </a:prstGeom>
            <a:noFill/>
            <a:ln w="9360">
              <a:solidFill>
                <a:srgbClr val="000000"/>
              </a:solidFill>
              <a:miter lim="800000"/>
              <a:headEnd/>
              <a:tailEnd type="triangle" w="med" len="med"/>
            </a:ln>
            <a:effectLst/>
          </p:spPr>
          <p:txBody>
            <a:bodyPr/>
            <a:lstStyle/>
            <a:p>
              <a:endParaRPr lang="en-AU"/>
            </a:p>
          </p:txBody>
        </p:sp>
        <p:sp>
          <p:nvSpPr>
            <p:cNvPr id="26" name="Line 38"/>
            <p:cNvSpPr>
              <a:spLocks noChangeShapeType="1"/>
            </p:cNvSpPr>
            <p:nvPr/>
          </p:nvSpPr>
          <p:spPr bwMode="auto">
            <a:xfrm>
              <a:off x="4591049" y="3140966"/>
              <a:ext cx="1802000" cy="2016226"/>
            </a:xfrm>
            <a:prstGeom prst="line">
              <a:avLst/>
            </a:prstGeom>
            <a:noFill/>
            <a:ln w="9360">
              <a:solidFill>
                <a:srgbClr val="000000"/>
              </a:solidFill>
              <a:miter lim="800000"/>
              <a:headEnd/>
              <a:tailEnd type="triangle" w="med" len="med"/>
            </a:ln>
            <a:effectLst/>
          </p:spPr>
          <p:txBody>
            <a:bodyPr/>
            <a:lstStyle/>
            <a:p>
              <a:endParaRPr lang="en-AU"/>
            </a:p>
          </p:txBody>
        </p:sp>
        <p:sp>
          <p:nvSpPr>
            <p:cNvPr id="27" name="Line 38"/>
            <p:cNvSpPr>
              <a:spLocks noChangeShapeType="1"/>
            </p:cNvSpPr>
            <p:nvPr/>
          </p:nvSpPr>
          <p:spPr bwMode="auto">
            <a:xfrm>
              <a:off x="3727340" y="2996952"/>
              <a:ext cx="2053527" cy="2264722"/>
            </a:xfrm>
            <a:prstGeom prst="line">
              <a:avLst/>
            </a:prstGeom>
            <a:noFill/>
            <a:ln w="9360">
              <a:solidFill>
                <a:srgbClr val="000000"/>
              </a:solidFill>
              <a:miter lim="800000"/>
              <a:headEnd/>
              <a:tailEnd type="triangle" w="med" len="med"/>
            </a:ln>
            <a:effectLst/>
          </p:spPr>
          <p:txBody>
            <a:bodyPr/>
            <a:lstStyle/>
            <a:p>
              <a:endParaRPr lang="en-AU"/>
            </a:p>
          </p:txBody>
        </p:sp>
        <p:sp>
          <p:nvSpPr>
            <p:cNvPr id="29" name="Line 38"/>
            <p:cNvSpPr>
              <a:spLocks noChangeShapeType="1"/>
            </p:cNvSpPr>
            <p:nvPr/>
          </p:nvSpPr>
          <p:spPr bwMode="auto">
            <a:xfrm>
              <a:off x="2820691" y="2996953"/>
              <a:ext cx="3332459" cy="2264721"/>
            </a:xfrm>
            <a:prstGeom prst="line">
              <a:avLst/>
            </a:prstGeom>
            <a:noFill/>
            <a:ln w="9360">
              <a:solidFill>
                <a:srgbClr val="000000"/>
              </a:solidFill>
              <a:miter lim="800000"/>
              <a:headEnd/>
              <a:tailEnd type="triangle" w="med" len="med"/>
            </a:ln>
            <a:effectLst/>
          </p:spPr>
          <p:txBody>
            <a:bodyPr/>
            <a:lstStyle/>
            <a:p>
              <a:endParaRPr lang="en-AU"/>
            </a:p>
          </p:txBody>
        </p:sp>
      </p:grpSp>
      <p:sp>
        <p:nvSpPr>
          <p:cNvPr id="33" name="Title 1"/>
          <p:cNvSpPr>
            <a:spLocks noGrp="1"/>
          </p:cNvSpPr>
          <p:nvPr>
            <p:ph type="title" idx="4294967295"/>
          </p:nvPr>
        </p:nvSpPr>
        <p:spPr>
          <a:xfrm>
            <a:off x="179512" y="0"/>
            <a:ext cx="8964488" cy="1008112"/>
          </a:xfrm>
        </p:spPr>
        <p:txBody>
          <a:bodyPr>
            <a:normAutofit/>
          </a:bodyPr>
          <a:lstStyle/>
          <a:p>
            <a:r>
              <a:rPr lang="en-AU" sz="3200" b="0" dirty="0" smtClean="0">
                <a:latin typeface="Verdana" pitchFamily="34" charset="0"/>
              </a:rPr>
              <a:t>Typical climate projections &amp; Internal Consistency</a:t>
            </a:r>
          </a:p>
        </p:txBody>
      </p:sp>
      <p:grpSp>
        <p:nvGrpSpPr>
          <p:cNvPr id="30" name="Group 29"/>
          <p:cNvGrpSpPr/>
          <p:nvPr/>
        </p:nvGrpSpPr>
        <p:grpSpPr>
          <a:xfrm>
            <a:off x="503548" y="2276872"/>
            <a:ext cx="8368460" cy="268434"/>
            <a:chOff x="503548" y="2276872"/>
            <a:chExt cx="8368460" cy="268434"/>
          </a:xfrm>
        </p:grpSpPr>
        <p:sp>
          <p:nvSpPr>
            <p:cNvPr id="31" name="TextBox 30"/>
            <p:cNvSpPr txBox="1"/>
            <p:nvPr/>
          </p:nvSpPr>
          <p:spPr>
            <a:xfrm>
              <a:off x="503548" y="2281947"/>
              <a:ext cx="180020" cy="261610"/>
            </a:xfrm>
            <a:prstGeom prst="rect">
              <a:avLst/>
            </a:prstGeom>
            <a:noFill/>
          </p:spPr>
          <p:txBody>
            <a:bodyPr wrap="square" rtlCol="0">
              <a:spAutoFit/>
            </a:bodyPr>
            <a:lstStyle/>
            <a:p>
              <a:r>
                <a:rPr lang="en-AU" sz="1100" dirty="0"/>
                <a:t>°</a:t>
              </a:r>
            </a:p>
          </p:txBody>
        </p:sp>
        <p:sp>
          <p:nvSpPr>
            <p:cNvPr id="34" name="TextBox 33"/>
            <p:cNvSpPr txBox="1"/>
            <p:nvPr/>
          </p:nvSpPr>
          <p:spPr>
            <a:xfrm>
              <a:off x="1403648" y="2276872"/>
              <a:ext cx="180020" cy="261610"/>
            </a:xfrm>
            <a:prstGeom prst="rect">
              <a:avLst/>
            </a:prstGeom>
            <a:noFill/>
          </p:spPr>
          <p:txBody>
            <a:bodyPr wrap="square" rtlCol="0">
              <a:spAutoFit/>
            </a:bodyPr>
            <a:lstStyle/>
            <a:p>
              <a:r>
                <a:rPr lang="en-AU" sz="1100" dirty="0"/>
                <a:t>°</a:t>
              </a:r>
            </a:p>
          </p:txBody>
        </p:sp>
        <p:sp>
          <p:nvSpPr>
            <p:cNvPr id="35" name="TextBox 34"/>
            <p:cNvSpPr txBox="1"/>
            <p:nvPr/>
          </p:nvSpPr>
          <p:spPr>
            <a:xfrm>
              <a:off x="2334902" y="2283696"/>
              <a:ext cx="148777" cy="261610"/>
            </a:xfrm>
            <a:prstGeom prst="rect">
              <a:avLst/>
            </a:prstGeom>
            <a:noFill/>
          </p:spPr>
          <p:txBody>
            <a:bodyPr wrap="square" rtlCol="0">
              <a:spAutoFit/>
            </a:bodyPr>
            <a:lstStyle/>
            <a:p>
              <a:r>
                <a:rPr lang="en-AU" sz="1100" dirty="0"/>
                <a:t>°</a:t>
              </a:r>
            </a:p>
          </p:txBody>
        </p:sp>
        <p:sp>
          <p:nvSpPr>
            <p:cNvPr id="36" name="TextBox 35"/>
            <p:cNvSpPr txBox="1"/>
            <p:nvPr/>
          </p:nvSpPr>
          <p:spPr>
            <a:xfrm>
              <a:off x="3233028" y="2276872"/>
              <a:ext cx="180020" cy="261610"/>
            </a:xfrm>
            <a:prstGeom prst="rect">
              <a:avLst/>
            </a:prstGeom>
            <a:noFill/>
          </p:spPr>
          <p:txBody>
            <a:bodyPr wrap="square" rtlCol="0">
              <a:spAutoFit/>
            </a:bodyPr>
            <a:lstStyle/>
            <a:p>
              <a:r>
                <a:rPr lang="en-AU" sz="1100" dirty="0"/>
                <a:t>°</a:t>
              </a:r>
            </a:p>
          </p:txBody>
        </p:sp>
        <p:sp>
          <p:nvSpPr>
            <p:cNvPr id="37" name="TextBox 36"/>
            <p:cNvSpPr txBox="1"/>
            <p:nvPr/>
          </p:nvSpPr>
          <p:spPr>
            <a:xfrm>
              <a:off x="4139952" y="2276872"/>
              <a:ext cx="180020" cy="261610"/>
            </a:xfrm>
            <a:prstGeom prst="rect">
              <a:avLst/>
            </a:prstGeom>
            <a:noFill/>
          </p:spPr>
          <p:txBody>
            <a:bodyPr wrap="square" rtlCol="0">
              <a:spAutoFit/>
            </a:bodyPr>
            <a:lstStyle/>
            <a:p>
              <a:r>
                <a:rPr lang="en-AU" sz="1100" dirty="0"/>
                <a:t>°</a:t>
              </a:r>
            </a:p>
          </p:txBody>
        </p:sp>
        <p:sp>
          <p:nvSpPr>
            <p:cNvPr id="38" name="TextBox 37"/>
            <p:cNvSpPr txBox="1"/>
            <p:nvPr/>
          </p:nvSpPr>
          <p:spPr>
            <a:xfrm>
              <a:off x="5055584" y="2276872"/>
              <a:ext cx="180020" cy="261610"/>
            </a:xfrm>
            <a:prstGeom prst="rect">
              <a:avLst/>
            </a:prstGeom>
            <a:noFill/>
          </p:spPr>
          <p:txBody>
            <a:bodyPr wrap="square" rtlCol="0">
              <a:spAutoFit/>
            </a:bodyPr>
            <a:lstStyle/>
            <a:p>
              <a:r>
                <a:rPr lang="en-AU" sz="1100" dirty="0"/>
                <a:t>°</a:t>
              </a:r>
            </a:p>
          </p:txBody>
        </p:sp>
        <p:sp>
          <p:nvSpPr>
            <p:cNvPr id="39" name="TextBox 38"/>
            <p:cNvSpPr txBox="1"/>
            <p:nvPr/>
          </p:nvSpPr>
          <p:spPr>
            <a:xfrm>
              <a:off x="5946976" y="2276872"/>
              <a:ext cx="180020" cy="261610"/>
            </a:xfrm>
            <a:prstGeom prst="rect">
              <a:avLst/>
            </a:prstGeom>
            <a:noFill/>
          </p:spPr>
          <p:txBody>
            <a:bodyPr wrap="square" rtlCol="0">
              <a:spAutoFit/>
            </a:bodyPr>
            <a:lstStyle/>
            <a:p>
              <a:r>
                <a:rPr lang="en-AU" sz="1100" dirty="0"/>
                <a:t>°</a:t>
              </a:r>
            </a:p>
          </p:txBody>
        </p:sp>
        <p:sp>
          <p:nvSpPr>
            <p:cNvPr id="40" name="TextBox 39"/>
            <p:cNvSpPr txBox="1"/>
            <p:nvPr/>
          </p:nvSpPr>
          <p:spPr>
            <a:xfrm>
              <a:off x="6876256" y="2276872"/>
              <a:ext cx="180020" cy="261610"/>
            </a:xfrm>
            <a:prstGeom prst="rect">
              <a:avLst/>
            </a:prstGeom>
            <a:noFill/>
          </p:spPr>
          <p:txBody>
            <a:bodyPr wrap="square" rtlCol="0">
              <a:spAutoFit/>
            </a:bodyPr>
            <a:lstStyle/>
            <a:p>
              <a:r>
                <a:rPr lang="en-AU" sz="1100" dirty="0"/>
                <a:t>°</a:t>
              </a:r>
            </a:p>
          </p:txBody>
        </p:sp>
        <p:sp>
          <p:nvSpPr>
            <p:cNvPr id="41" name="TextBox 40"/>
            <p:cNvSpPr txBox="1"/>
            <p:nvPr/>
          </p:nvSpPr>
          <p:spPr>
            <a:xfrm>
              <a:off x="7776356" y="2276872"/>
              <a:ext cx="180020" cy="261610"/>
            </a:xfrm>
            <a:prstGeom prst="rect">
              <a:avLst/>
            </a:prstGeom>
            <a:noFill/>
          </p:spPr>
          <p:txBody>
            <a:bodyPr wrap="square" rtlCol="0">
              <a:spAutoFit/>
            </a:bodyPr>
            <a:lstStyle/>
            <a:p>
              <a:r>
                <a:rPr lang="en-AU" sz="1100" dirty="0"/>
                <a:t>°</a:t>
              </a:r>
            </a:p>
          </p:txBody>
        </p:sp>
        <p:sp>
          <p:nvSpPr>
            <p:cNvPr id="42" name="TextBox 41"/>
            <p:cNvSpPr txBox="1"/>
            <p:nvPr/>
          </p:nvSpPr>
          <p:spPr>
            <a:xfrm>
              <a:off x="8691988" y="2276872"/>
              <a:ext cx="180020" cy="261610"/>
            </a:xfrm>
            <a:prstGeom prst="rect">
              <a:avLst/>
            </a:prstGeom>
            <a:noFill/>
          </p:spPr>
          <p:txBody>
            <a:bodyPr wrap="square" rtlCol="0">
              <a:spAutoFit/>
            </a:bodyPr>
            <a:lstStyle/>
            <a:p>
              <a:r>
                <a:rPr lang="en-AU" sz="1100" dirty="0"/>
                <a:t>°</a:t>
              </a: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up)">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3"/>
          <p:cNvGrpSpPr/>
          <p:nvPr/>
        </p:nvGrpSpPr>
        <p:grpSpPr>
          <a:xfrm>
            <a:off x="251520" y="2276872"/>
            <a:ext cx="8582025" cy="3838575"/>
            <a:chOff x="323528" y="2276872"/>
            <a:chExt cx="8582025" cy="3838575"/>
          </a:xfrm>
        </p:grpSpPr>
        <p:sp>
          <p:nvSpPr>
            <p:cNvPr id="32" name="Rectangle 31"/>
            <p:cNvSpPr/>
            <p:nvPr/>
          </p:nvSpPr>
          <p:spPr>
            <a:xfrm>
              <a:off x="323528" y="2276872"/>
              <a:ext cx="8582025" cy="383857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33" name="TextBox 32"/>
            <p:cNvSpPr txBox="1"/>
            <p:nvPr/>
          </p:nvSpPr>
          <p:spPr>
            <a:xfrm>
              <a:off x="1534332" y="3729285"/>
              <a:ext cx="6149003" cy="646331"/>
            </a:xfrm>
            <a:prstGeom prst="rect">
              <a:avLst/>
            </a:prstGeom>
            <a:noFill/>
          </p:spPr>
          <p:txBody>
            <a:bodyPr wrap="square" rtlCol="0">
              <a:spAutoFit/>
            </a:bodyPr>
            <a:lstStyle/>
            <a:p>
              <a:pPr algn="ctr"/>
              <a:r>
                <a:rPr lang="en-AU" b="1" dirty="0" smtClean="0"/>
                <a:t>But you know none of this if all you have is a mean and range!</a:t>
              </a:r>
              <a:endParaRPr lang="en-AU" b="1" dirty="0"/>
            </a:p>
          </p:txBody>
        </p:sp>
      </p:grpSp>
      <p:sp>
        <p:nvSpPr>
          <p:cNvPr id="31" name="Text Box 40"/>
          <p:cNvSpPr txBox="1">
            <a:spLocks noChangeArrowheads="1"/>
          </p:cNvSpPr>
          <p:nvPr/>
        </p:nvSpPr>
        <p:spPr bwMode="auto">
          <a:xfrm>
            <a:off x="1642606" y="1257300"/>
            <a:ext cx="6553200" cy="977900"/>
          </a:xfrm>
          <a:prstGeom prst="rect">
            <a:avLst/>
          </a:prstGeom>
          <a:solidFill>
            <a:srgbClr val="FFFFFF"/>
          </a:solidFill>
          <a:ln w="38160">
            <a:solidFill>
              <a:srgbClr val="4F81BD"/>
            </a:solidFill>
            <a:miter lim="800000"/>
            <a:headEnd/>
            <a:tailEnd/>
          </a:ln>
          <a:effectLst/>
        </p:spPr>
        <p:txBody>
          <a:bodyPr lIns="90000" tIns="46800" rIns="90000" bIns="46800">
            <a:spAutoFit/>
          </a:bodyPr>
          <a:lstStyle/>
          <a:p>
            <a:pPr>
              <a:spcBef>
                <a:spcPts val="600"/>
              </a:spcBef>
              <a:spcAft>
                <a:spcPts val="600"/>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AU" sz="2400" dirty="0" smtClean="0">
                <a:solidFill>
                  <a:srgbClr val="000000"/>
                </a:solidFill>
              </a:rPr>
              <a:t>Temperature change</a:t>
            </a:r>
            <a:r>
              <a:rPr lang="en-AU" sz="2400" dirty="0">
                <a:solidFill>
                  <a:srgbClr val="000000"/>
                </a:solidFill>
              </a:rPr>
              <a:t>: 	+</a:t>
            </a:r>
            <a:r>
              <a:rPr lang="en-AU" sz="2400" dirty="0" smtClean="0">
                <a:solidFill>
                  <a:srgbClr val="000000"/>
                </a:solidFill>
              </a:rPr>
              <a:t>1.7 (+1.1 </a:t>
            </a:r>
            <a:r>
              <a:rPr lang="en-AU" sz="2400" dirty="0">
                <a:solidFill>
                  <a:srgbClr val="000000"/>
                </a:solidFill>
              </a:rPr>
              <a:t>to </a:t>
            </a:r>
            <a:r>
              <a:rPr lang="en-AU" sz="2400" dirty="0" smtClean="0">
                <a:solidFill>
                  <a:srgbClr val="000000"/>
                </a:solidFill>
              </a:rPr>
              <a:t>+2.6) °C</a:t>
            </a:r>
            <a:endParaRPr lang="en-AU" sz="2400" dirty="0">
              <a:solidFill>
                <a:srgbClr val="000000"/>
              </a:solidFill>
            </a:endParaRPr>
          </a:p>
          <a:p>
            <a:pPr>
              <a:spcBef>
                <a:spcPts val="600"/>
              </a:spcBef>
              <a:spcAft>
                <a:spcPts val="600"/>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AU" sz="2400" dirty="0">
                <a:solidFill>
                  <a:srgbClr val="000000"/>
                </a:solidFill>
              </a:rPr>
              <a:t>Rainfall change: 			</a:t>
            </a:r>
            <a:r>
              <a:rPr lang="en-AU" sz="2400" dirty="0" smtClean="0">
                <a:solidFill>
                  <a:srgbClr val="000000"/>
                </a:solidFill>
              </a:rPr>
              <a:t>-2.4 (-15.0 </a:t>
            </a:r>
            <a:r>
              <a:rPr lang="en-AU" sz="2400" dirty="0">
                <a:solidFill>
                  <a:srgbClr val="000000"/>
                </a:solidFill>
              </a:rPr>
              <a:t>to </a:t>
            </a:r>
            <a:r>
              <a:rPr lang="en-AU" sz="2400" dirty="0" smtClean="0">
                <a:solidFill>
                  <a:srgbClr val="000000"/>
                </a:solidFill>
              </a:rPr>
              <a:t>+12.9) </a:t>
            </a:r>
            <a:r>
              <a:rPr lang="en-AU" sz="2400" dirty="0">
                <a:solidFill>
                  <a:srgbClr val="000000"/>
                </a:solidFill>
              </a:rPr>
              <a:t>%</a:t>
            </a:r>
          </a:p>
        </p:txBody>
      </p:sp>
      <p:sp>
        <p:nvSpPr>
          <p:cNvPr id="9" name="Title 1"/>
          <p:cNvSpPr>
            <a:spLocks noGrp="1"/>
          </p:cNvSpPr>
          <p:nvPr>
            <p:ph type="title" idx="4294967295"/>
          </p:nvPr>
        </p:nvSpPr>
        <p:spPr>
          <a:xfrm>
            <a:off x="179512" y="0"/>
            <a:ext cx="8964488" cy="1008112"/>
          </a:xfrm>
        </p:spPr>
        <p:txBody>
          <a:bodyPr>
            <a:normAutofit/>
          </a:bodyPr>
          <a:lstStyle/>
          <a:p>
            <a:r>
              <a:rPr lang="en-AU" sz="3200" b="0" dirty="0" smtClean="0">
                <a:latin typeface="Verdana" pitchFamily="34" charset="0"/>
              </a:rPr>
              <a:t>Typical climate projections &amp; Internal Consistency</a:t>
            </a: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descr="Model Plot.jpg"/>
          <p:cNvPicPr>
            <a:picLocks noChangeAspect="1"/>
          </p:cNvPicPr>
          <p:nvPr/>
        </p:nvPicPr>
        <p:blipFill>
          <a:blip r:embed="rId3" cstate="print"/>
          <a:stretch>
            <a:fillRect/>
          </a:stretch>
        </p:blipFill>
        <p:spPr>
          <a:xfrm>
            <a:off x="300037" y="2235200"/>
            <a:ext cx="8582025" cy="3838575"/>
          </a:xfrm>
          <a:prstGeom prst="rect">
            <a:avLst/>
          </a:prstGeom>
        </p:spPr>
      </p:pic>
      <p:sp>
        <p:nvSpPr>
          <p:cNvPr id="12328" name="Text Box 40"/>
          <p:cNvSpPr txBox="1">
            <a:spLocks noChangeArrowheads="1"/>
          </p:cNvSpPr>
          <p:nvPr/>
        </p:nvSpPr>
        <p:spPr bwMode="auto">
          <a:xfrm>
            <a:off x="1642606" y="1257300"/>
            <a:ext cx="6553200" cy="977900"/>
          </a:xfrm>
          <a:prstGeom prst="rect">
            <a:avLst/>
          </a:prstGeom>
          <a:solidFill>
            <a:srgbClr val="FFFFFF"/>
          </a:solidFill>
          <a:ln w="38160">
            <a:solidFill>
              <a:srgbClr val="4F81BD"/>
            </a:solidFill>
            <a:miter lim="800000"/>
            <a:headEnd/>
            <a:tailEnd/>
          </a:ln>
          <a:effectLst/>
        </p:spPr>
        <p:txBody>
          <a:bodyPr lIns="90000" tIns="46800" rIns="90000" bIns="46800">
            <a:spAutoFit/>
          </a:bodyPr>
          <a:lstStyle/>
          <a:p>
            <a:pPr>
              <a:spcBef>
                <a:spcPts val="600"/>
              </a:spcBef>
              <a:spcAft>
                <a:spcPts val="600"/>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AU" sz="2400" dirty="0" smtClean="0">
                <a:solidFill>
                  <a:srgbClr val="000000"/>
                </a:solidFill>
              </a:rPr>
              <a:t>Temperature change</a:t>
            </a:r>
            <a:r>
              <a:rPr lang="en-AU" sz="2400" dirty="0">
                <a:solidFill>
                  <a:srgbClr val="000000"/>
                </a:solidFill>
              </a:rPr>
              <a:t>: 	+</a:t>
            </a:r>
            <a:r>
              <a:rPr lang="en-AU" sz="2400" dirty="0" smtClean="0">
                <a:solidFill>
                  <a:srgbClr val="000000"/>
                </a:solidFill>
              </a:rPr>
              <a:t>1.7 (+1.1 </a:t>
            </a:r>
            <a:r>
              <a:rPr lang="en-AU" sz="2400" dirty="0">
                <a:solidFill>
                  <a:srgbClr val="000000"/>
                </a:solidFill>
              </a:rPr>
              <a:t>to </a:t>
            </a:r>
            <a:r>
              <a:rPr lang="en-AU" sz="2400" dirty="0" smtClean="0">
                <a:solidFill>
                  <a:srgbClr val="000000"/>
                </a:solidFill>
              </a:rPr>
              <a:t>+2.6) °C</a:t>
            </a:r>
            <a:endParaRPr lang="en-AU" sz="2400" dirty="0">
              <a:solidFill>
                <a:srgbClr val="000000"/>
              </a:solidFill>
            </a:endParaRPr>
          </a:p>
          <a:p>
            <a:pPr>
              <a:spcBef>
                <a:spcPts val="600"/>
              </a:spcBef>
              <a:spcAft>
                <a:spcPts val="600"/>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AU" sz="2400" dirty="0">
                <a:solidFill>
                  <a:srgbClr val="000000"/>
                </a:solidFill>
              </a:rPr>
              <a:t>Rainfall change: 			</a:t>
            </a:r>
            <a:r>
              <a:rPr lang="en-AU" sz="2400" dirty="0" smtClean="0">
                <a:solidFill>
                  <a:srgbClr val="000000"/>
                </a:solidFill>
              </a:rPr>
              <a:t>-2.4 (-15.0 </a:t>
            </a:r>
            <a:r>
              <a:rPr lang="en-AU" sz="2400" dirty="0">
                <a:solidFill>
                  <a:srgbClr val="000000"/>
                </a:solidFill>
              </a:rPr>
              <a:t>to </a:t>
            </a:r>
            <a:r>
              <a:rPr lang="en-AU" sz="2400" dirty="0" smtClean="0">
                <a:solidFill>
                  <a:srgbClr val="000000"/>
                </a:solidFill>
              </a:rPr>
              <a:t>+12.9) </a:t>
            </a:r>
            <a:r>
              <a:rPr lang="en-AU" sz="2400" dirty="0">
                <a:solidFill>
                  <a:srgbClr val="000000"/>
                </a:solidFill>
              </a:rPr>
              <a:t>%</a:t>
            </a:r>
          </a:p>
        </p:txBody>
      </p:sp>
      <p:sp>
        <p:nvSpPr>
          <p:cNvPr id="12331" name="Rectangle 43"/>
          <p:cNvSpPr>
            <a:spLocks noChangeArrowheads="1"/>
          </p:cNvSpPr>
          <p:nvPr/>
        </p:nvSpPr>
        <p:spPr bwMode="auto">
          <a:xfrm>
            <a:off x="6480212" y="1268760"/>
            <a:ext cx="654640" cy="442912"/>
          </a:xfrm>
          <a:prstGeom prst="rect">
            <a:avLst/>
          </a:prstGeom>
          <a:noFill/>
          <a:ln w="38160">
            <a:solidFill>
              <a:srgbClr val="FF0000"/>
            </a:solidFill>
            <a:miter lim="800000"/>
            <a:headEnd/>
            <a:tailEnd/>
          </a:ln>
          <a:effectLst/>
        </p:spPr>
        <p:txBody>
          <a:bodyPr wrap="none" anchor="ctr"/>
          <a:lstStyle/>
          <a:p>
            <a:endParaRPr lang="en-AU"/>
          </a:p>
        </p:txBody>
      </p:sp>
      <p:sp>
        <p:nvSpPr>
          <p:cNvPr id="12332" name="Rectangle 44"/>
          <p:cNvSpPr>
            <a:spLocks noChangeArrowheads="1"/>
          </p:cNvSpPr>
          <p:nvPr/>
        </p:nvSpPr>
        <p:spPr bwMode="auto">
          <a:xfrm>
            <a:off x="5501899" y="1792287"/>
            <a:ext cx="746583" cy="442913"/>
          </a:xfrm>
          <a:prstGeom prst="rect">
            <a:avLst/>
          </a:prstGeom>
          <a:noFill/>
          <a:ln w="38160">
            <a:solidFill>
              <a:srgbClr val="FF0000"/>
            </a:solidFill>
            <a:miter lim="800000"/>
            <a:headEnd/>
            <a:tailEnd/>
          </a:ln>
          <a:effectLst/>
        </p:spPr>
        <p:txBody>
          <a:bodyPr wrap="none" anchor="ctr"/>
          <a:lstStyle/>
          <a:p>
            <a:endParaRPr lang="en-AU"/>
          </a:p>
        </p:txBody>
      </p:sp>
      <p:sp>
        <p:nvSpPr>
          <p:cNvPr id="12308" name="Text Box 20"/>
          <p:cNvSpPr txBox="1">
            <a:spLocks noChangeArrowheads="1"/>
          </p:cNvSpPr>
          <p:nvPr/>
        </p:nvSpPr>
        <p:spPr bwMode="auto">
          <a:xfrm>
            <a:off x="4055403" y="5261675"/>
            <a:ext cx="971200" cy="368300"/>
          </a:xfrm>
          <a:prstGeom prst="rect">
            <a:avLst/>
          </a:prstGeom>
          <a:noFill/>
          <a:ln w="9525">
            <a:noFill/>
            <a:round/>
            <a:headEnd/>
            <a:tailEnd/>
          </a:ln>
          <a:effectLst/>
        </p:spPr>
        <p:txBody>
          <a:bodyPr wrap="square" lIns="90000" tIns="46800" rIns="90000" bIns="46800">
            <a:spAutoFit/>
          </a:bodyPr>
          <a:lstStyle/>
          <a:p>
            <a:pPr>
              <a:spcBef>
                <a:spcPts val="1125"/>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AU" dirty="0">
                <a:solidFill>
                  <a:srgbClr val="000000"/>
                </a:solidFill>
              </a:rPr>
              <a:t>Rainfall</a:t>
            </a:r>
          </a:p>
        </p:txBody>
      </p:sp>
      <p:sp>
        <p:nvSpPr>
          <p:cNvPr id="12292" name="Text Box 4"/>
          <p:cNvSpPr txBox="1">
            <a:spLocks noChangeArrowheads="1"/>
          </p:cNvSpPr>
          <p:nvPr/>
        </p:nvSpPr>
        <p:spPr bwMode="auto">
          <a:xfrm>
            <a:off x="3851920" y="2564904"/>
            <a:ext cx="1514556" cy="368300"/>
          </a:xfrm>
          <a:prstGeom prst="rect">
            <a:avLst/>
          </a:prstGeom>
          <a:noFill/>
          <a:ln w="9525">
            <a:noFill/>
            <a:round/>
            <a:headEnd/>
            <a:tailEnd/>
          </a:ln>
          <a:effectLst/>
        </p:spPr>
        <p:txBody>
          <a:bodyPr wrap="square" lIns="90000" tIns="46800" rIns="90000" bIns="46800">
            <a:spAutoFit/>
          </a:bodyPr>
          <a:lstStyle/>
          <a:p>
            <a:pPr>
              <a:spcBef>
                <a:spcPts val="1125"/>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AU" dirty="0" smtClean="0">
                <a:solidFill>
                  <a:srgbClr val="000000"/>
                </a:solidFill>
              </a:rPr>
              <a:t>Temperature</a:t>
            </a:r>
            <a:endParaRPr lang="en-AU" dirty="0">
              <a:solidFill>
                <a:srgbClr val="000000"/>
              </a:solidFill>
            </a:endParaRPr>
          </a:p>
        </p:txBody>
      </p:sp>
      <p:grpSp>
        <p:nvGrpSpPr>
          <p:cNvPr id="2" name="Group 32"/>
          <p:cNvGrpSpPr/>
          <p:nvPr/>
        </p:nvGrpSpPr>
        <p:grpSpPr>
          <a:xfrm>
            <a:off x="3851918" y="3068960"/>
            <a:ext cx="4320481" cy="2088232"/>
            <a:chOff x="3851918" y="3068960"/>
            <a:chExt cx="4320481" cy="2088232"/>
          </a:xfrm>
        </p:grpSpPr>
        <p:sp>
          <p:nvSpPr>
            <p:cNvPr id="12329" name="Line 41"/>
            <p:cNvSpPr>
              <a:spLocks noChangeShapeType="1"/>
            </p:cNvSpPr>
            <p:nvPr/>
          </p:nvSpPr>
          <p:spPr bwMode="auto">
            <a:xfrm flipH="1">
              <a:off x="3851918" y="3068960"/>
              <a:ext cx="4320481" cy="2088232"/>
            </a:xfrm>
            <a:prstGeom prst="line">
              <a:avLst/>
            </a:prstGeom>
            <a:noFill/>
            <a:ln w="19080">
              <a:solidFill>
                <a:srgbClr val="FF0000"/>
              </a:solidFill>
              <a:miter lim="800000"/>
              <a:headEnd/>
              <a:tailEnd type="triangle" w="med" len="med"/>
            </a:ln>
            <a:effectLst/>
          </p:spPr>
          <p:txBody>
            <a:bodyPr/>
            <a:lstStyle/>
            <a:p>
              <a:endParaRPr lang="en-AU"/>
            </a:p>
          </p:txBody>
        </p:sp>
        <p:pic>
          <p:nvPicPr>
            <p:cNvPr id="12330" name="Picture 42"/>
            <p:cNvPicPr>
              <a:picLocks noChangeAspect="1" noChangeArrowheads="1"/>
            </p:cNvPicPr>
            <p:nvPr/>
          </p:nvPicPr>
          <p:blipFill>
            <a:blip r:embed="rId4" cstate="print"/>
            <a:srcRect/>
            <a:stretch>
              <a:fillRect/>
            </a:stretch>
          </p:blipFill>
          <p:spPr bwMode="auto">
            <a:xfrm>
              <a:off x="6516216" y="3356992"/>
              <a:ext cx="728663" cy="747712"/>
            </a:xfrm>
            <a:prstGeom prst="rect">
              <a:avLst/>
            </a:prstGeom>
            <a:noFill/>
            <a:ln w="9360">
              <a:solidFill>
                <a:srgbClr val="FF0000"/>
              </a:solidFill>
              <a:miter lim="800000"/>
              <a:headEnd/>
              <a:tailEnd/>
            </a:ln>
            <a:effectLst/>
          </p:spPr>
        </p:pic>
      </p:grpSp>
      <p:sp>
        <p:nvSpPr>
          <p:cNvPr id="30" name="Rectangle 43"/>
          <p:cNvSpPr>
            <a:spLocks noChangeArrowheads="1"/>
          </p:cNvSpPr>
          <p:nvPr/>
        </p:nvSpPr>
        <p:spPr bwMode="auto">
          <a:xfrm>
            <a:off x="7999807" y="2847504"/>
            <a:ext cx="471335" cy="365472"/>
          </a:xfrm>
          <a:prstGeom prst="rect">
            <a:avLst/>
          </a:prstGeom>
          <a:noFill/>
          <a:ln w="38160">
            <a:solidFill>
              <a:srgbClr val="FF0000"/>
            </a:solidFill>
            <a:miter lim="800000"/>
            <a:headEnd/>
            <a:tailEnd/>
          </a:ln>
          <a:effectLst/>
        </p:spPr>
        <p:txBody>
          <a:bodyPr wrap="none" anchor="ctr"/>
          <a:lstStyle/>
          <a:p>
            <a:endParaRPr lang="en-AU"/>
          </a:p>
        </p:txBody>
      </p:sp>
      <p:sp>
        <p:nvSpPr>
          <p:cNvPr id="31" name="Rectangle 43"/>
          <p:cNvSpPr>
            <a:spLocks noChangeArrowheads="1"/>
          </p:cNvSpPr>
          <p:nvPr/>
        </p:nvSpPr>
        <p:spPr bwMode="auto">
          <a:xfrm>
            <a:off x="3563888" y="4984600"/>
            <a:ext cx="471335" cy="365472"/>
          </a:xfrm>
          <a:prstGeom prst="rect">
            <a:avLst/>
          </a:prstGeom>
          <a:noFill/>
          <a:ln w="38160">
            <a:solidFill>
              <a:srgbClr val="FF0000"/>
            </a:solidFill>
            <a:miter lim="800000"/>
            <a:headEnd/>
            <a:tailEnd/>
          </a:ln>
          <a:effectLst/>
        </p:spPr>
        <p:txBody>
          <a:bodyPr wrap="none" anchor="ctr"/>
          <a:lstStyle/>
          <a:p>
            <a:endParaRPr lang="en-AU"/>
          </a:p>
        </p:txBody>
      </p:sp>
      <p:sp>
        <p:nvSpPr>
          <p:cNvPr id="15" name="Title 1"/>
          <p:cNvSpPr>
            <a:spLocks noGrp="1"/>
          </p:cNvSpPr>
          <p:nvPr>
            <p:ph type="title" idx="4294967295"/>
          </p:nvPr>
        </p:nvSpPr>
        <p:spPr>
          <a:xfrm>
            <a:off x="179512" y="0"/>
            <a:ext cx="8964488" cy="1008112"/>
          </a:xfrm>
        </p:spPr>
        <p:txBody>
          <a:bodyPr>
            <a:normAutofit/>
          </a:bodyPr>
          <a:lstStyle/>
          <a:p>
            <a:r>
              <a:rPr lang="en-AU" sz="3200" b="0" dirty="0" smtClean="0">
                <a:latin typeface="Verdana" pitchFamily="34" charset="0"/>
              </a:rPr>
              <a:t>Typical climate projections &amp; Internal Consistency</a:t>
            </a:r>
          </a:p>
        </p:txBody>
      </p:sp>
      <p:cxnSp>
        <p:nvCxnSpPr>
          <p:cNvPr id="16" name="Straight Arrow Connector 15"/>
          <p:cNvCxnSpPr/>
          <p:nvPr/>
        </p:nvCxnSpPr>
        <p:spPr>
          <a:xfrm flipH="1">
            <a:off x="7092280" y="3104964"/>
            <a:ext cx="1116124" cy="194421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1511660" y="3104964"/>
            <a:ext cx="2232248" cy="198022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503548" y="2276872"/>
            <a:ext cx="8368460" cy="268434"/>
            <a:chOff x="503548" y="2276872"/>
            <a:chExt cx="8368460" cy="268434"/>
          </a:xfrm>
        </p:grpSpPr>
        <p:sp>
          <p:nvSpPr>
            <p:cNvPr id="3" name="TextBox 2"/>
            <p:cNvSpPr txBox="1"/>
            <p:nvPr/>
          </p:nvSpPr>
          <p:spPr>
            <a:xfrm>
              <a:off x="503548" y="2281947"/>
              <a:ext cx="180020" cy="261610"/>
            </a:xfrm>
            <a:prstGeom prst="rect">
              <a:avLst/>
            </a:prstGeom>
            <a:noFill/>
          </p:spPr>
          <p:txBody>
            <a:bodyPr wrap="square" rtlCol="0">
              <a:spAutoFit/>
            </a:bodyPr>
            <a:lstStyle/>
            <a:p>
              <a:r>
                <a:rPr lang="en-AU" sz="1100" dirty="0"/>
                <a:t>°</a:t>
              </a:r>
            </a:p>
          </p:txBody>
        </p:sp>
        <p:sp>
          <p:nvSpPr>
            <p:cNvPr id="17" name="TextBox 16"/>
            <p:cNvSpPr txBox="1"/>
            <p:nvPr/>
          </p:nvSpPr>
          <p:spPr>
            <a:xfrm>
              <a:off x="1403648" y="2276872"/>
              <a:ext cx="180020" cy="261610"/>
            </a:xfrm>
            <a:prstGeom prst="rect">
              <a:avLst/>
            </a:prstGeom>
            <a:noFill/>
          </p:spPr>
          <p:txBody>
            <a:bodyPr wrap="square" rtlCol="0">
              <a:spAutoFit/>
            </a:bodyPr>
            <a:lstStyle/>
            <a:p>
              <a:r>
                <a:rPr lang="en-AU" sz="1100" dirty="0"/>
                <a:t>°</a:t>
              </a:r>
            </a:p>
          </p:txBody>
        </p:sp>
        <p:sp>
          <p:nvSpPr>
            <p:cNvPr id="19" name="TextBox 18"/>
            <p:cNvSpPr txBox="1"/>
            <p:nvPr/>
          </p:nvSpPr>
          <p:spPr>
            <a:xfrm>
              <a:off x="2334902" y="2283696"/>
              <a:ext cx="148777" cy="261610"/>
            </a:xfrm>
            <a:prstGeom prst="rect">
              <a:avLst/>
            </a:prstGeom>
            <a:noFill/>
          </p:spPr>
          <p:txBody>
            <a:bodyPr wrap="square" rtlCol="0">
              <a:spAutoFit/>
            </a:bodyPr>
            <a:lstStyle/>
            <a:p>
              <a:r>
                <a:rPr lang="en-AU" sz="1100" dirty="0"/>
                <a:t>°</a:t>
              </a:r>
            </a:p>
          </p:txBody>
        </p:sp>
        <p:sp>
          <p:nvSpPr>
            <p:cNvPr id="20" name="TextBox 19"/>
            <p:cNvSpPr txBox="1"/>
            <p:nvPr/>
          </p:nvSpPr>
          <p:spPr>
            <a:xfrm>
              <a:off x="3233028" y="2276872"/>
              <a:ext cx="180020" cy="261610"/>
            </a:xfrm>
            <a:prstGeom prst="rect">
              <a:avLst/>
            </a:prstGeom>
            <a:noFill/>
          </p:spPr>
          <p:txBody>
            <a:bodyPr wrap="square" rtlCol="0">
              <a:spAutoFit/>
            </a:bodyPr>
            <a:lstStyle/>
            <a:p>
              <a:r>
                <a:rPr lang="en-AU" sz="1100" dirty="0"/>
                <a:t>°</a:t>
              </a:r>
            </a:p>
          </p:txBody>
        </p:sp>
        <p:sp>
          <p:nvSpPr>
            <p:cNvPr id="21" name="TextBox 20"/>
            <p:cNvSpPr txBox="1"/>
            <p:nvPr/>
          </p:nvSpPr>
          <p:spPr>
            <a:xfrm>
              <a:off x="4139952" y="2276872"/>
              <a:ext cx="180020" cy="261610"/>
            </a:xfrm>
            <a:prstGeom prst="rect">
              <a:avLst/>
            </a:prstGeom>
            <a:noFill/>
          </p:spPr>
          <p:txBody>
            <a:bodyPr wrap="square" rtlCol="0">
              <a:spAutoFit/>
            </a:bodyPr>
            <a:lstStyle/>
            <a:p>
              <a:r>
                <a:rPr lang="en-AU" sz="1100" dirty="0"/>
                <a:t>°</a:t>
              </a:r>
            </a:p>
          </p:txBody>
        </p:sp>
        <p:sp>
          <p:nvSpPr>
            <p:cNvPr id="22" name="TextBox 21"/>
            <p:cNvSpPr txBox="1"/>
            <p:nvPr/>
          </p:nvSpPr>
          <p:spPr>
            <a:xfrm>
              <a:off x="5055584" y="2276872"/>
              <a:ext cx="180020" cy="261610"/>
            </a:xfrm>
            <a:prstGeom prst="rect">
              <a:avLst/>
            </a:prstGeom>
            <a:noFill/>
          </p:spPr>
          <p:txBody>
            <a:bodyPr wrap="square" rtlCol="0">
              <a:spAutoFit/>
            </a:bodyPr>
            <a:lstStyle/>
            <a:p>
              <a:r>
                <a:rPr lang="en-AU" sz="1100" dirty="0"/>
                <a:t>°</a:t>
              </a:r>
            </a:p>
          </p:txBody>
        </p:sp>
        <p:sp>
          <p:nvSpPr>
            <p:cNvPr id="23" name="TextBox 22"/>
            <p:cNvSpPr txBox="1"/>
            <p:nvPr/>
          </p:nvSpPr>
          <p:spPr>
            <a:xfrm>
              <a:off x="5946976" y="2276872"/>
              <a:ext cx="180020" cy="261610"/>
            </a:xfrm>
            <a:prstGeom prst="rect">
              <a:avLst/>
            </a:prstGeom>
            <a:noFill/>
          </p:spPr>
          <p:txBody>
            <a:bodyPr wrap="square" rtlCol="0">
              <a:spAutoFit/>
            </a:bodyPr>
            <a:lstStyle/>
            <a:p>
              <a:r>
                <a:rPr lang="en-AU" sz="1100" dirty="0"/>
                <a:t>°</a:t>
              </a:r>
            </a:p>
          </p:txBody>
        </p:sp>
        <p:sp>
          <p:nvSpPr>
            <p:cNvPr id="24" name="TextBox 23"/>
            <p:cNvSpPr txBox="1"/>
            <p:nvPr/>
          </p:nvSpPr>
          <p:spPr>
            <a:xfrm>
              <a:off x="6876256" y="2276872"/>
              <a:ext cx="180020" cy="261610"/>
            </a:xfrm>
            <a:prstGeom prst="rect">
              <a:avLst/>
            </a:prstGeom>
            <a:noFill/>
          </p:spPr>
          <p:txBody>
            <a:bodyPr wrap="square" rtlCol="0">
              <a:spAutoFit/>
            </a:bodyPr>
            <a:lstStyle/>
            <a:p>
              <a:r>
                <a:rPr lang="en-AU" sz="1100" dirty="0"/>
                <a:t>°</a:t>
              </a:r>
            </a:p>
          </p:txBody>
        </p:sp>
        <p:sp>
          <p:nvSpPr>
            <p:cNvPr id="25" name="TextBox 24"/>
            <p:cNvSpPr txBox="1"/>
            <p:nvPr/>
          </p:nvSpPr>
          <p:spPr>
            <a:xfrm>
              <a:off x="7776356" y="2276872"/>
              <a:ext cx="180020" cy="261610"/>
            </a:xfrm>
            <a:prstGeom prst="rect">
              <a:avLst/>
            </a:prstGeom>
            <a:noFill/>
          </p:spPr>
          <p:txBody>
            <a:bodyPr wrap="square" rtlCol="0">
              <a:spAutoFit/>
            </a:bodyPr>
            <a:lstStyle/>
            <a:p>
              <a:r>
                <a:rPr lang="en-AU" sz="1100" dirty="0"/>
                <a:t>°</a:t>
              </a:r>
            </a:p>
          </p:txBody>
        </p:sp>
        <p:sp>
          <p:nvSpPr>
            <p:cNvPr id="26" name="TextBox 25"/>
            <p:cNvSpPr txBox="1"/>
            <p:nvPr/>
          </p:nvSpPr>
          <p:spPr>
            <a:xfrm>
              <a:off x="8691988" y="2276872"/>
              <a:ext cx="180020" cy="261610"/>
            </a:xfrm>
            <a:prstGeom prst="rect">
              <a:avLst/>
            </a:prstGeom>
            <a:noFill/>
          </p:spPr>
          <p:txBody>
            <a:bodyPr wrap="square" rtlCol="0">
              <a:spAutoFit/>
            </a:bodyPr>
            <a:lstStyle/>
            <a:p>
              <a:r>
                <a:rPr lang="en-AU" sz="1100" dirty="0"/>
                <a:t>°</a:t>
              </a: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grpId="0" nodeType="clickEffect">
                                  <p:stCondLst>
                                    <p:cond delay="0"/>
                                  </p:stCondLst>
                                  <p:childTnLst>
                                    <p:set>
                                      <p:cBhvr additive="repl">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grpId="0" nodeType="clickEffect">
                                  <p:stCondLst>
                                    <p:cond delay="0"/>
                                  </p:stCondLst>
                                  <p:childTnLst>
                                    <p:set>
                                      <p:cBhvr additive="repl">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up)">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right)">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descr="Model Plot.jpg"/>
          <p:cNvPicPr>
            <a:picLocks noChangeAspect="1"/>
          </p:cNvPicPr>
          <p:nvPr/>
        </p:nvPicPr>
        <p:blipFill>
          <a:blip r:embed="rId3" cstate="print"/>
          <a:stretch>
            <a:fillRect/>
          </a:stretch>
        </p:blipFill>
        <p:spPr>
          <a:xfrm>
            <a:off x="300037" y="2235200"/>
            <a:ext cx="8582025" cy="3838575"/>
          </a:xfrm>
          <a:prstGeom prst="rect">
            <a:avLst/>
          </a:prstGeom>
        </p:spPr>
      </p:pic>
      <p:sp>
        <p:nvSpPr>
          <p:cNvPr id="12328" name="Text Box 40"/>
          <p:cNvSpPr txBox="1">
            <a:spLocks noChangeArrowheads="1"/>
          </p:cNvSpPr>
          <p:nvPr/>
        </p:nvSpPr>
        <p:spPr bwMode="auto">
          <a:xfrm>
            <a:off x="1642606" y="1257300"/>
            <a:ext cx="6553200" cy="977900"/>
          </a:xfrm>
          <a:prstGeom prst="rect">
            <a:avLst/>
          </a:prstGeom>
          <a:solidFill>
            <a:srgbClr val="FFFFFF"/>
          </a:solidFill>
          <a:ln w="38160">
            <a:solidFill>
              <a:srgbClr val="4F81BD"/>
            </a:solidFill>
            <a:miter lim="800000"/>
            <a:headEnd/>
            <a:tailEnd/>
          </a:ln>
          <a:effectLst/>
        </p:spPr>
        <p:txBody>
          <a:bodyPr lIns="90000" tIns="46800" rIns="90000" bIns="46800">
            <a:spAutoFit/>
          </a:bodyPr>
          <a:lstStyle/>
          <a:p>
            <a:pPr>
              <a:spcBef>
                <a:spcPts val="600"/>
              </a:spcBef>
              <a:spcAft>
                <a:spcPts val="600"/>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AU" sz="2400" dirty="0" smtClean="0">
                <a:solidFill>
                  <a:srgbClr val="000000"/>
                </a:solidFill>
              </a:rPr>
              <a:t>Temperature change</a:t>
            </a:r>
            <a:r>
              <a:rPr lang="en-AU" sz="2400" dirty="0">
                <a:solidFill>
                  <a:srgbClr val="000000"/>
                </a:solidFill>
              </a:rPr>
              <a:t>: 	+</a:t>
            </a:r>
            <a:r>
              <a:rPr lang="en-AU" sz="2400" dirty="0" smtClean="0">
                <a:solidFill>
                  <a:srgbClr val="000000"/>
                </a:solidFill>
              </a:rPr>
              <a:t>1.7 (+1.1 </a:t>
            </a:r>
            <a:r>
              <a:rPr lang="en-AU" sz="2400" dirty="0">
                <a:solidFill>
                  <a:srgbClr val="000000"/>
                </a:solidFill>
              </a:rPr>
              <a:t>to </a:t>
            </a:r>
            <a:r>
              <a:rPr lang="en-AU" sz="2400" dirty="0" smtClean="0">
                <a:solidFill>
                  <a:srgbClr val="000000"/>
                </a:solidFill>
              </a:rPr>
              <a:t>+2.6) °C</a:t>
            </a:r>
            <a:endParaRPr lang="en-AU" sz="2400" dirty="0">
              <a:solidFill>
                <a:srgbClr val="000000"/>
              </a:solidFill>
            </a:endParaRPr>
          </a:p>
          <a:p>
            <a:pPr>
              <a:spcBef>
                <a:spcPts val="600"/>
              </a:spcBef>
              <a:spcAft>
                <a:spcPts val="600"/>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AU" sz="2400" dirty="0">
                <a:solidFill>
                  <a:srgbClr val="000000"/>
                </a:solidFill>
              </a:rPr>
              <a:t>Rainfall change: 			</a:t>
            </a:r>
            <a:r>
              <a:rPr lang="en-AU" sz="2400" dirty="0" smtClean="0">
                <a:solidFill>
                  <a:srgbClr val="000000"/>
                </a:solidFill>
              </a:rPr>
              <a:t>-2.4 (-15.0 </a:t>
            </a:r>
            <a:r>
              <a:rPr lang="en-AU" sz="2400" dirty="0">
                <a:solidFill>
                  <a:srgbClr val="000000"/>
                </a:solidFill>
              </a:rPr>
              <a:t>to </a:t>
            </a:r>
            <a:r>
              <a:rPr lang="en-AU" sz="2400" dirty="0" smtClean="0">
                <a:solidFill>
                  <a:srgbClr val="000000"/>
                </a:solidFill>
              </a:rPr>
              <a:t>+12.9) </a:t>
            </a:r>
            <a:r>
              <a:rPr lang="en-AU" sz="2400" dirty="0">
                <a:solidFill>
                  <a:srgbClr val="000000"/>
                </a:solidFill>
              </a:rPr>
              <a:t>%</a:t>
            </a:r>
          </a:p>
        </p:txBody>
      </p:sp>
      <p:sp>
        <p:nvSpPr>
          <p:cNvPr id="12331" name="Rectangle 43"/>
          <p:cNvSpPr>
            <a:spLocks noChangeArrowheads="1"/>
          </p:cNvSpPr>
          <p:nvPr/>
        </p:nvSpPr>
        <p:spPr bwMode="auto">
          <a:xfrm>
            <a:off x="6480212" y="1268760"/>
            <a:ext cx="654640" cy="442912"/>
          </a:xfrm>
          <a:prstGeom prst="rect">
            <a:avLst/>
          </a:prstGeom>
          <a:noFill/>
          <a:ln w="38160">
            <a:solidFill>
              <a:srgbClr val="FF0000"/>
            </a:solidFill>
            <a:miter lim="800000"/>
            <a:headEnd/>
            <a:tailEnd/>
          </a:ln>
          <a:effectLst/>
        </p:spPr>
        <p:txBody>
          <a:bodyPr wrap="none" anchor="ctr"/>
          <a:lstStyle/>
          <a:p>
            <a:endParaRPr lang="en-AU"/>
          </a:p>
        </p:txBody>
      </p:sp>
      <p:sp>
        <p:nvSpPr>
          <p:cNvPr id="12332" name="Rectangle 44"/>
          <p:cNvSpPr>
            <a:spLocks noChangeArrowheads="1"/>
          </p:cNvSpPr>
          <p:nvPr/>
        </p:nvSpPr>
        <p:spPr bwMode="auto">
          <a:xfrm>
            <a:off x="5501899" y="1792287"/>
            <a:ext cx="746583" cy="442913"/>
          </a:xfrm>
          <a:prstGeom prst="rect">
            <a:avLst/>
          </a:prstGeom>
          <a:noFill/>
          <a:ln w="38160">
            <a:solidFill>
              <a:srgbClr val="FF0000"/>
            </a:solidFill>
            <a:miter lim="800000"/>
            <a:headEnd/>
            <a:tailEnd/>
          </a:ln>
          <a:effectLst/>
        </p:spPr>
        <p:txBody>
          <a:bodyPr wrap="none" anchor="ctr"/>
          <a:lstStyle/>
          <a:p>
            <a:endParaRPr lang="en-AU"/>
          </a:p>
        </p:txBody>
      </p:sp>
      <p:sp>
        <p:nvSpPr>
          <p:cNvPr id="12308" name="Text Box 20"/>
          <p:cNvSpPr txBox="1">
            <a:spLocks noChangeArrowheads="1"/>
          </p:cNvSpPr>
          <p:nvPr/>
        </p:nvSpPr>
        <p:spPr bwMode="auto">
          <a:xfrm>
            <a:off x="4055403" y="5261675"/>
            <a:ext cx="971200" cy="368300"/>
          </a:xfrm>
          <a:prstGeom prst="rect">
            <a:avLst/>
          </a:prstGeom>
          <a:noFill/>
          <a:ln w="9525">
            <a:noFill/>
            <a:round/>
            <a:headEnd/>
            <a:tailEnd/>
          </a:ln>
          <a:effectLst/>
        </p:spPr>
        <p:txBody>
          <a:bodyPr wrap="square" lIns="90000" tIns="46800" rIns="90000" bIns="46800">
            <a:spAutoFit/>
          </a:bodyPr>
          <a:lstStyle/>
          <a:p>
            <a:pPr>
              <a:spcBef>
                <a:spcPts val="1125"/>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AU" dirty="0">
                <a:solidFill>
                  <a:srgbClr val="000000"/>
                </a:solidFill>
              </a:rPr>
              <a:t>Rainfall</a:t>
            </a:r>
          </a:p>
        </p:txBody>
      </p:sp>
      <p:sp>
        <p:nvSpPr>
          <p:cNvPr id="12292" name="Text Box 4"/>
          <p:cNvSpPr txBox="1">
            <a:spLocks noChangeArrowheads="1"/>
          </p:cNvSpPr>
          <p:nvPr/>
        </p:nvSpPr>
        <p:spPr bwMode="auto">
          <a:xfrm>
            <a:off x="3851920" y="2564904"/>
            <a:ext cx="1514556" cy="368300"/>
          </a:xfrm>
          <a:prstGeom prst="rect">
            <a:avLst/>
          </a:prstGeom>
          <a:noFill/>
          <a:ln w="9525">
            <a:noFill/>
            <a:round/>
            <a:headEnd/>
            <a:tailEnd/>
          </a:ln>
          <a:effectLst/>
        </p:spPr>
        <p:txBody>
          <a:bodyPr wrap="square" lIns="90000" tIns="46800" rIns="90000" bIns="46800">
            <a:spAutoFit/>
          </a:bodyPr>
          <a:lstStyle/>
          <a:p>
            <a:pPr>
              <a:spcBef>
                <a:spcPts val="1125"/>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AU" dirty="0" smtClean="0">
                <a:solidFill>
                  <a:srgbClr val="000000"/>
                </a:solidFill>
              </a:rPr>
              <a:t>Temperature</a:t>
            </a:r>
            <a:endParaRPr lang="en-AU" dirty="0">
              <a:solidFill>
                <a:srgbClr val="000000"/>
              </a:solidFill>
            </a:endParaRPr>
          </a:p>
        </p:txBody>
      </p:sp>
      <p:grpSp>
        <p:nvGrpSpPr>
          <p:cNvPr id="2" name="Group 32"/>
          <p:cNvGrpSpPr/>
          <p:nvPr/>
        </p:nvGrpSpPr>
        <p:grpSpPr>
          <a:xfrm>
            <a:off x="3851918" y="3068960"/>
            <a:ext cx="4320481" cy="2088232"/>
            <a:chOff x="3851918" y="3068960"/>
            <a:chExt cx="4320481" cy="2088232"/>
          </a:xfrm>
        </p:grpSpPr>
        <p:sp>
          <p:nvSpPr>
            <p:cNvPr id="12329" name="Line 41"/>
            <p:cNvSpPr>
              <a:spLocks noChangeShapeType="1"/>
            </p:cNvSpPr>
            <p:nvPr/>
          </p:nvSpPr>
          <p:spPr bwMode="auto">
            <a:xfrm flipH="1">
              <a:off x="3851918" y="3068960"/>
              <a:ext cx="4320481" cy="2088232"/>
            </a:xfrm>
            <a:prstGeom prst="line">
              <a:avLst/>
            </a:prstGeom>
            <a:noFill/>
            <a:ln w="19080">
              <a:solidFill>
                <a:srgbClr val="FF0000"/>
              </a:solidFill>
              <a:miter lim="800000"/>
              <a:headEnd/>
              <a:tailEnd type="triangle" w="med" len="med"/>
            </a:ln>
            <a:effectLst/>
          </p:spPr>
          <p:txBody>
            <a:bodyPr/>
            <a:lstStyle/>
            <a:p>
              <a:endParaRPr lang="en-AU"/>
            </a:p>
          </p:txBody>
        </p:sp>
        <p:pic>
          <p:nvPicPr>
            <p:cNvPr id="12330" name="Picture 42"/>
            <p:cNvPicPr>
              <a:picLocks noChangeAspect="1" noChangeArrowheads="1"/>
            </p:cNvPicPr>
            <p:nvPr/>
          </p:nvPicPr>
          <p:blipFill>
            <a:blip r:embed="rId4" cstate="print"/>
            <a:srcRect/>
            <a:stretch>
              <a:fillRect/>
            </a:stretch>
          </p:blipFill>
          <p:spPr bwMode="auto">
            <a:xfrm>
              <a:off x="6516216" y="3356992"/>
              <a:ext cx="728663" cy="747712"/>
            </a:xfrm>
            <a:prstGeom prst="rect">
              <a:avLst/>
            </a:prstGeom>
            <a:noFill/>
            <a:ln w="9360">
              <a:solidFill>
                <a:srgbClr val="FF0000"/>
              </a:solidFill>
              <a:miter lim="800000"/>
              <a:headEnd/>
              <a:tailEnd/>
            </a:ln>
            <a:effectLst/>
          </p:spPr>
        </p:pic>
      </p:grpSp>
      <p:sp>
        <p:nvSpPr>
          <p:cNvPr id="30" name="Rectangle 43"/>
          <p:cNvSpPr>
            <a:spLocks noChangeArrowheads="1"/>
          </p:cNvSpPr>
          <p:nvPr/>
        </p:nvSpPr>
        <p:spPr bwMode="auto">
          <a:xfrm>
            <a:off x="7999807" y="2847504"/>
            <a:ext cx="471335" cy="365472"/>
          </a:xfrm>
          <a:prstGeom prst="rect">
            <a:avLst/>
          </a:prstGeom>
          <a:noFill/>
          <a:ln w="38160">
            <a:solidFill>
              <a:srgbClr val="FF0000"/>
            </a:solidFill>
            <a:miter lim="800000"/>
            <a:headEnd/>
            <a:tailEnd/>
          </a:ln>
          <a:effectLst/>
        </p:spPr>
        <p:txBody>
          <a:bodyPr wrap="none" anchor="ctr"/>
          <a:lstStyle/>
          <a:p>
            <a:endParaRPr lang="en-AU"/>
          </a:p>
        </p:txBody>
      </p:sp>
      <p:sp>
        <p:nvSpPr>
          <p:cNvPr id="31" name="Rectangle 43"/>
          <p:cNvSpPr>
            <a:spLocks noChangeArrowheads="1"/>
          </p:cNvSpPr>
          <p:nvPr/>
        </p:nvSpPr>
        <p:spPr bwMode="auto">
          <a:xfrm>
            <a:off x="3563888" y="4984600"/>
            <a:ext cx="471335" cy="365472"/>
          </a:xfrm>
          <a:prstGeom prst="rect">
            <a:avLst/>
          </a:prstGeom>
          <a:noFill/>
          <a:ln w="38160">
            <a:solidFill>
              <a:srgbClr val="FF0000"/>
            </a:solidFill>
            <a:miter lim="800000"/>
            <a:headEnd/>
            <a:tailEnd/>
          </a:ln>
          <a:effectLst/>
        </p:spPr>
        <p:txBody>
          <a:bodyPr wrap="none" anchor="ctr"/>
          <a:lstStyle/>
          <a:p>
            <a:endParaRPr lang="en-AU"/>
          </a:p>
        </p:txBody>
      </p:sp>
      <p:sp>
        <p:nvSpPr>
          <p:cNvPr id="17" name="Title 1"/>
          <p:cNvSpPr>
            <a:spLocks noGrp="1"/>
          </p:cNvSpPr>
          <p:nvPr>
            <p:ph type="title" idx="4294967295"/>
          </p:nvPr>
        </p:nvSpPr>
        <p:spPr>
          <a:xfrm>
            <a:off x="179512" y="0"/>
            <a:ext cx="8964488" cy="1008112"/>
          </a:xfrm>
        </p:spPr>
        <p:txBody>
          <a:bodyPr>
            <a:normAutofit/>
          </a:bodyPr>
          <a:lstStyle/>
          <a:p>
            <a:r>
              <a:rPr lang="en-AU" sz="3200" b="0" dirty="0" smtClean="0">
                <a:latin typeface="Verdana" pitchFamily="34" charset="0"/>
              </a:rPr>
              <a:t>Typical climate projections &amp; Internal Consistency</a:t>
            </a:r>
          </a:p>
        </p:txBody>
      </p:sp>
      <p:cxnSp>
        <p:nvCxnSpPr>
          <p:cNvPr id="18" name="Straight Arrow Connector 17"/>
          <p:cNvCxnSpPr/>
          <p:nvPr/>
        </p:nvCxnSpPr>
        <p:spPr>
          <a:xfrm flipH="1">
            <a:off x="7092280" y="3104964"/>
            <a:ext cx="1116124" cy="194421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1511660" y="3104964"/>
            <a:ext cx="2232248" cy="198022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655676" y="2996952"/>
            <a:ext cx="5796644" cy="2246769"/>
          </a:xfrm>
          <a:prstGeom prst="rect">
            <a:avLst/>
          </a:prstGeom>
          <a:solidFill>
            <a:schemeClr val="bg1"/>
          </a:solidFill>
          <a:effectLst>
            <a:innerShdw blurRad="63500" dist="50800" dir="2700000">
              <a:prstClr val="black">
                <a:alpha val="50000"/>
              </a:prstClr>
            </a:innerShdw>
          </a:effectLst>
        </p:spPr>
        <p:txBody>
          <a:bodyPr wrap="square" rtlCol="0">
            <a:spAutoFit/>
          </a:bodyPr>
          <a:lstStyle/>
          <a:p>
            <a:pPr marL="342900" indent="-342900">
              <a:buFont typeface="+mj-lt"/>
              <a:buAutoNum type="arabicPeriod"/>
            </a:pPr>
            <a:r>
              <a:rPr lang="en-AU" sz="2000" b="1" dirty="0" smtClean="0"/>
              <a:t>This combination is not simulated by any model, and</a:t>
            </a:r>
          </a:p>
          <a:p>
            <a:pPr marL="342900" indent="-342900">
              <a:buFont typeface="+mj-lt"/>
              <a:buAutoNum type="arabicPeriod"/>
            </a:pPr>
            <a:r>
              <a:rPr lang="en-AU" sz="2000" b="1" dirty="0" smtClean="0"/>
              <a:t>it only represents a tiny subset of all the possibilities</a:t>
            </a:r>
          </a:p>
          <a:p>
            <a:pPr marL="342900" indent="-342900">
              <a:buFont typeface="+mj-lt"/>
              <a:buAutoNum type="arabicPeriod"/>
            </a:pPr>
            <a:r>
              <a:rPr lang="en-AU" sz="2000" b="1" dirty="0" smtClean="0"/>
              <a:t>How can we obtain ‘internally consistent’ data and also adequately sample the range of model results?</a:t>
            </a:r>
          </a:p>
        </p:txBody>
      </p:sp>
      <p:grpSp>
        <p:nvGrpSpPr>
          <p:cNvPr id="20" name="Group 19"/>
          <p:cNvGrpSpPr/>
          <p:nvPr/>
        </p:nvGrpSpPr>
        <p:grpSpPr>
          <a:xfrm>
            <a:off x="503548" y="2276872"/>
            <a:ext cx="8368460" cy="268434"/>
            <a:chOff x="503548" y="2276872"/>
            <a:chExt cx="8368460" cy="268434"/>
          </a:xfrm>
        </p:grpSpPr>
        <p:sp>
          <p:nvSpPr>
            <p:cNvPr id="21" name="TextBox 20"/>
            <p:cNvSpPr txBox="1"/>
            <p:nvPr/>
          </p:nvSpPr>
          <p:spPr>
            <a:xfrm>
              <a:off x="503548" y="2281947"/>
              <a:ext cx="180020" cy="261610"/>
            </a:xfrm>
            <a:prstGeom prst="rect">
              <a:avLst/>
            </a:prstGeom>
            <a:noFill/>
          </p:spPr>
          <p:txBody>
            <a:bodyPr wrap="square" rtlCol="0">
              <a:spAutoFit/>
            </a:bodyPr>
            <a:lstStyle/>
            <a:p>
              <a:r>
                <a:rPr lang="en-AU" sz="1100" dirty="0"/>
                <a:t>°</a:t>
              </a:r>
            </a:p>
          </p:txBody>
        </p:sp>
        <p:sp>
          <p:nvSpPr>
            <p:cNvPr id="22" name="TextBox 21"/>
            <p:cNvSpPr txBox="1"/>
            <p:nvPr/>
          </p:nvSpPr>
          <p:spPr>
            <a:xfrm>
              <a:off x="1403648" y="2276872"/>
              <a:ext cx="180020" cy="261610"/>
            </a:xfrm>
            <a:prstGeom prst="rect">
              <a:avLst/>
            </a:prstGeom>
            <a:noFill/>
          </p:spPr>
          <p:txBody>
            <a:bodyPr wrap="square" rtlCol="0">
              <a:spAutoFit/>
            </a:bodyPr>
            <a:lstStyle/>
            <a:p>
              <a:r>
                <a:rPr lang="en-AU" sz="1100" dirty="0"/>
                <a:t>°</a:t>
              </a:r>
            </a:p>
          </p:txBody>
        </p:sp>
        <p:sp>
          <p:nvSpPr>
            <p:cNvPr id="23" name="TextBox 22"/>
            <p:cNvSpPr txBox="1"/>
            <p:nvPr/>
          </p:nvSpPr>
          <p:spPr>
            <a:xfrm>
              <a:off x="2334902" y="2283696"/>
              <a:ext cx="148777" cy="261610"/>
            </a:xfrm>
            <a:prstGeom prst="rect">
              <a:avLst/>
            </a:prstGeom>
            <a:noFill/>
          </p:spPr>
          <p:txBody>
            <a:bodyPr wrap="square" rtlCol="0">
              <a:spAutoFit/>
            </a:bodyPr>
            <a:lstStyle/>
            <a:p>
              <a:r>
                <a:rPr lang="en-AU" sz="1100" dirty="0"/>
                <a:t>°</a:t>
              </a:r>
            </a:p>
          </p:txBody>
        </p:sp>
        <p:sp>
          <p:nvSpPr>
            <p:cNvPr id="24" name="TextBox 23"/>
            <p:cNvSpPr txBox="1"/>
            <p:nvPr/>
          </p:nvSpPr>
          <p:spPr>
            <a:xfrm>
              <a:off x="3233028" y="2276872"/>
              <a:ext cx="180020" cy="261610"/>
            </a:xfrm>
            <a:prstGeom prst="rect">
              <a:avLst/>
            </a:prstGeom>
            <a:noFill/>
          </p:spPr>
          <p:txBody>
            <a:bodyPr wrap="square" rtlCol="0">
              <a:spAutoFit/>
            </a:bodyPr>
            <a:lstStyle/>
            <a:p>
              <a:r>
                <a:rPr lang="en-AU" sz="1100" dirty="0"/>
                <a:t>°</a:t>
              </a:r>
            </a:p>
          </p:txBody>
        </p:sp>
        <p:sp>
          <p:nvSpPr>
            <p:cNvPr id="25" name="TextBox 24"/>
            <p:cNvSpPr txBox="1"/>
            <p:nvPr/>
          </p:nvSpPr>
          <p:spPr>
            <a:xfrm>
              <a:off x="4139952" y="2276872"/>
              <a:ext cx="180020" cy="261610"/>
            </a:xfrm>
            <a:prstGeom prst="rect">
              <a:avLst/>
            </a:prstGeom>
            <a:noFill/>
          </p:spPr>
          <p:txBody>
            <a:bodyPr wrap="square" rtlCol="0">
              <a:spAutoFit/>
            </a:bodyPr>
            <a:lstStyle/>
            <a:p>
              <a:r>
                <a:rPr lang="en-AU" sz="1100" dirty="0"/>
                <a:t>°</a:t>
              </a:r>
            </a:p>
          </p:txBody>
        </p:sp>
        <p:sp>
          <p:nvSpPr>
            <p:cNvPr id="26" name="TextBox 25"/>
            <p:cNvSpPr txBox="1"/>
            <p:nvPr/>
          </p:nvSpPr>
          <p:spPr>
            <a:xfrm>
              <a:off x="5055584" y="2276872"/>
              <a:ext cx="180020" cy="261610"/>
            </a:xfrm>
            <a:prstGeom prst="rect">
              <a:avLst/>
            </a:prstGeom>
            <a:noFill/>
          </p:spPr>
          <p:txBody>
            <a:bodyPr wrap="square" rtlCol="0">
              <a:spAutoFit/>
            </a:bodyPr>
            <a:lstStyle/>
            <a:p>
              <a:r>
                <a:rPr lang="en-AU" sz="1100" dirty="0"/>
                <a:t>°</a:t>
              </a:r>
            </a:p>
          </p:txBody>
        </p:sp>
        <p:sp>
          <p:nvSpPr>
            <p:cNvPr id="27" name="TextBox 26"/>
            <p:cNvSpPr txBox="1"/>
            <p:nvPr/>
          </p:nvSpPr>
          <p:spPr>
            <a:xfrm>
              <a:off x="5946976" y="2276872"/>
              <a:ext cx="180020" cy="261610"/>
            </a:xfrm>
            <a:prstGeom prst="rect">
              <a:avLst/>
            </a:prstGeom>
            <a:noFill/>
          </p:spPr>
          <p:txBody>
            <a:bodyPr wrap="square" rtlCol="0">
              <a:spAutoFit/>
            </a:bodyPr>
            <a:lstStyle/>
            <a:p>
              <a:r>
                <a:rPr lang="en-AU" sz="1100" dirty="0"/>
                <a:t>°</a:t>
              </a:r>
            </a:p>
          </p:txBody>
        </p:sp>
        <p:sp>
          <p:nvSpPr>
            <p:cNvPr id="28" name="TextBox 27"/>
            <p:cNvSpPr txBox="1"/>
            <p:nvPr/>
          </p:nvSpPr>
          <p:spPr>
            <a:xfrm>
              <a:off x="6876256" y="2276872"/>
              <a:ext cx="180020" cy="261610"/>
            </a:xfrm>
            <a:prstGeom prst="rect">
              <a:avLst/>
            </a:prstGeom>
            <a:noFill/>
          </p:spPr>
          <p:txBody>
            <a:bodyPr wrap="square" rtlCol="0">
              <a:spAutoFit/>
            </a:bodyPr>
            <a:lstStyle/>
            <a:p>
              <a:r>
                <a:rPr lang="en-AU" sz="1100" dirty="0"/>
                <a:t>°</a:t>
              </a:r>
            </a:p>
          </p:txBody>
        </p:sp>
        <p:sp>
          <p:nvSpPr>
            <p:cNvPr id="29" name="TextBox 28"/>
            <p:cNvSpPr txBox="1"/>
            <p:nvPr/>
          </p:nvSpPr>
          <p:spPr>
            <a:xfrm>
              <a:off x="7776356" y="2276872"/>
              <a:ext cx="180020" cy="261610"/>
            </a:xfrm>
            <a:prstGeom prst="rect">
              <a:avLst/>
            </a:prstGeom>
            <a:noFill/>
          </p:spPr>
          <p:txBody>
            <a:bodyPr wrap="square" rtlCol="0">
              <a:spAutoFit/>
            </a:bodyPr>
            <a:lstStyle/>
            <a:p>
              <a:r>
                <a:rPr lang="en-AU" sz="1100" dirty="0"/>
                <a:t>°</a:t>
              </a:r>
            </a:p>
          </p:txBody>
        </p:sp>
        <p:sp>
          <p:nvSpPr>
            <p:cNvPr id="33" name="TextBox 32"/>
            <p:cNvSpPr txBox="1"/>
            <p:nvPr/>
          </p:nvSpPr>
          <p:spPr>
            <a:xfrm>
              <a:off x="8691988" y="2276872"/>
              <a:ext cx="180020" cy="261610"/>
            </a:xfrm>
            <a:prstGeom prst="rect">
              <a:avLst/>
            </a:prstGeom>
            <a:noFill/>
          </p:spPr>
          <p:txBody>
            <a:bodyPr wrap="square" rtlCol="0">
              <a:spAutoFit/>
            </a:bodyPr>
            <a:lstStyle/>
            <a:p>
              <a:r>
                <a:rPr lang="en-AU" sz="1100" dirty="0"/>
                <a:t>°</a:t>
              </a: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theme/theme1.xml><?xml version="1.0" encoding="utf-8"?>
<a:theme xmlns:a="http://schemas.openxmlformats.org/drawingml/2006/main" name="CCP_NRM_PowerPoint_Presentation">
  <a:themeElements>
    <a:clrScheme name="NRM 1">
      <a:dk1>
        <a:srgbClr val="313E37"/>
      </a:dk1>
      <a:lt1>
        <a:srgbClr val="FBFEFF"/>
      </a:lt1>
      <a:dk2>
        <a:srgbClr val="313E37"/>
      </a:dk2>
      <a:lt2>
        <a:srgbClr val="FBFEFF"/>
      </a:lt2>
      <a:accent1>
        <a:srgbClr val="C4C150"/>
      </a:accent1>
      <a:accent2>
        <a:srgbClr val="8AC1C9"/>
      </a:accent2>
      <a:accent3>
        <a:srgbClr val="663E51"/>
      </a:accent3>
      <a:accent4>
        <a:srgbClr val="014976"/>
      </a:accent4>
      <a:accent5>
        <a:srgbClr val="D7771A"/>
      </a:accent5>
      <a:accent6>
        <a:srgbClr val="657585"/>
      </a:accent6>
      <a:hlink>
        <a:srgbClr val="8AC1C9"/>
      </a:hlink>
      <a:folHlink>
        <a:srgbClr val="8AC1C9"/>
      </a:folHlink>
    </a:clrScheme>
    <a:fontScheme name="Twilight">
      <a:maj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3071</TotalTime>
  <Words>2716</Words>
  <Application>Microsoft Office PowerPoint</Application>
  <PresentationFormat>On-screen Show (4:3)</PresentationFormat>
  <Paragraphs>331</Paragraphs>
  <Slides>24</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ＭＳ Ｐゴシック</vt:lpstr>
      <vt:lpstr>Arial</vt:lpstr>
      <vt:lpstr>Calibri</vt:lpstr>
      <vt:lpstr>Corbel</vt:lpstr>
      <vt:lpstr>Courier New</vt:lpstr>
      <vt:lpstr>Tahoma</vt:lpstr>
      <vt:lpstr>Verdana</vt:lpstr>
      <vt:lpstr>Wingdings</vt:lpstr>
      <vt:lpstr>CCP_NRM_PowerPoint_Presentation</vt:lpstr>
      <vt:lpstr>PowerPoint Presentation</vt:lpstr>
      <vt:lpstr>PowerPoint Presentation</vt:lpstr>
      <vt:lpstr>Impact Assessment</vt:lpstr>
      <vt:lpstr>Typical climate projections</vt:lpstr>
      <vt:lpstr>Typical climate projections &amp; Internal Consistency</vt:lpstr>
      <vt:lpstr>Typical climate projections &amp; Internal Consistency</vt:lpstr>
      <vt:lpstr>Typical climate projections &amp; Internal Consistency</vt:lpstr>
      <vt:lpstr>Typical climate projections &amp; Internal Consistency</vt:lpstr>
      <vt:lpstr>Typical climate projections &amp; Internal Consistency</vt:lpstr>
      <vt:lpstr>PowerPoint Presentation</vt:lpstr>
      <vt:lpstr>PowerPoint Presentation</vt:lpstr>
      <vt:lpstr>PowerPoint Presentation</vt:lpstr>
      <vt:lpstr>PowerPoint Presentation</vt:lpstr>
      <vt:lpstr>PowerPoint Presentation</vt:lpstr>
      <vt:lpstr>PowerPoint Presentation</vt:lpstr>
      <vt:lpstr>From Scatter-plot to Matrix</vt:lpstr>
      <vt:lpstr>‘Climate Futures’ approach</vt:lpstr>
      <vt:lpstr>Key Cases</vt:lpstr>
      <vt:lpstr>From Scatter-plot to Matrix</vt:lpstr>
      <vt:lpstr>Using the results in an impact assessment</vt:lpstr>
      <vt:lpstr>PowerPoint Presentation</vt:lpstr>
      <vt:lpstr>PowerPoint Presentation</vt:lpstr>
      <vt:lpstr>PowerPoint Presentation</vt:lpstr>
      <vt:lpstr>PowerPoint Presentation</vt:lpstr>
    </vt:vector>
  </TitlesOfParts>
  <Company>CSIRO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Siobhan</dc:creator>
  <cp:lastModifiedBy>Clarke, John (O&amp;A, Aspendale)</cp:lastModifiedBy>
  <cp:revision>235</cp:revision>
  <dcterms:created xsi:type="dcterms:W3CDTF">2012-03-08T08:59:24Z</dcterms:created>
  <dcterms:modified xsi:type="dcterms:W3CDTF">2018-05-17T01:06:01Z</dcterms:modified>
</cp:coreProperties>
</file>